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70" r:id="rId3"/>
    <p:sldId id="271" r:id="rId4"/>
    <p:sldId id="263" r:id="rId5"/>
    <p:sldId id="262" r:id="rId6"/>
    <p:sldId id="267" r:id="rId7"/>
    <p:sldId id="268" r:id="rId8"/>
    <p:sldId id="269" r:id="rId9"/>
    <p:sldId id="281" r:id="rId10"/>
    <p:sldId id="282" r:id="rId11"/>
    <p:sldId id="283" r:id="rId12"/>
    <p:sldId id="284" r:id="rId13"/>
    <p:sldId id="266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65" r:id="rId24"/>
    <p:sldId id="264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5723"/>
    <a:srgbClr val="78887B"/>
    <a:srgbClr val="A9B3AB"/>
    <a:srgbClr val="515B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33" autoAdjust="0"/>
    <p:restoredTop sz="94660"/>
  </p:normalViewPr>
  <p:slideViewPr>
    <p:cSldViewPr snapToGrid="0">
      <p:cViewPr varScale="1">
        <p:scale>
          <a:sx n="46" d="100"/>
          <a:sy n="46" d="100"/>
        </p:scale>
        <p:origin x="43" y="120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01A34-9ACE-4490-A541-16CDEB625826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3961-3788-4956-80DE-62FDC5FE1C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384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9BC211-68B9-5873-42E2-99BF924434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DE4DA3-7684-6606-5C13-0A7E913D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F6D60E-E3C5-E5B0-C33D-ECCBBB6AD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2325-2123-4162-824F-485C479C8E0D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71C0E2-36DE-32A0-BBFB-D79CF92BD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97215E-51DA-4778-E0AE-1F9B26785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4E8F-2BC9-4C28-9161-0F4E35538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91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6502E-F688-8D2C-CC91-AA1ADE817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757203D-BBC9-1579-4071-E399585CD2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13DCE9-73B7-1773-22F5-2CABB281A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2325-2123-4162-824F-485C479C8E0D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285194-326C-6830-8F14-E37F6FD2B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F9848A-60AA-B3A0-63AC-3EE3861C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4E8F-2BC9-4C28-9161-0F4E35538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295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FB4990A-E3D9-274C-C6F3-E6F3E42F08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A6451D-B130-230C-5DCE-75AF412E5A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F77EE-48B3-C056-93AF-236205D24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2325-2123-4162-824F-485C479C8E0D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C83A4F-EB7F-CB56-748D-C6763EE9A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F9F9B3-6F94-B908-7370-C48C87A15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4E8F-2BC9-4C28-9161-0F4E35538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430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A4494-0F38-B9F0-C807-6578731FF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DC4482-9FE8-8C40-7960-0EAD70E8D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906B0E-47EC-9D29-4F1A-32B42A389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2325-2123-4162-824F-485C479C8E0D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0E9C03-C99E-021E-AA96-2AD294873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58510B-B12D-144C-A919-94A955F6E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4E8F-2BC9-4C28-9161-0F4E35538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276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EE684E-7C51-3EA5-8FBC-DE1B3D746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6214E4-1151-9986-5226-88D41B226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AA3017-D7B8-9885-64DC-C0C26CEF1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2325-2123-4162-824F-485C479C8E0D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15E20F-ED94-A217-D543-F11B05EC3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6B32BF-CACC-399D-3518-AC890AD87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4E8F-2BC9-4C28-9161-0F4E35538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718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65AD22-7F86-2F06-1DE1-ACCC1D4D4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BB0CC8-F929-3586-5E74-9C71459B74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B4B735-5E7D-178D-BE69-1D7035B8BE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16528D-8FE0-9B94-F534-2645A845B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2325-2123-4162-824F-485C479C8E0D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A24408-2505-99C2-2168-60B40AAA0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295AAB-1A11-2587-191F-E934201BB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4E8F-2BC9-4C28-9161-0F4E35538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496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B5FB1-1ED5-2884-1A39-B2443F513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39C9DF-56BD-C2E8-4A76-61F405BD3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E2843D-9D20-901E-AA41-361B3F54B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E5E55D2-5995-C4E2-5528-F8BA1133E8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6242EC1-09B5-AB13-2C63-392FB034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EB6356C-3EBF-D92F-A615-3909BD483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2325-2123-4162-824F-485C479C8E0D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93D59F5-DCB1-11FA-1F75-7BB1F8F14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0489C1-B977-A6A0-CAF1-82444C38E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4E8F-2BC9-4C28-9161-0F4E35538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398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14BB41-DBFC-A624-D0E2-545AEA086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DA86BD-F416-6CFF-A6AA-F65823EA0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2325-2123-4162-824F-485C479C8E0D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F99465-DB96-B9BA-2F94-F56835BC6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1642F5-49FC-7706-8FCB-0272062A5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4E8F-2BC9-4C28-9161-0F4E35538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934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E5FD3F7-C03D-032C-C3DF-CD9E8AF41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2325-2123-4162-824F-485C479C8E0D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344A379-CB55-B15C-95CC-5591DF03A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32E48C-88F3-A0A7-8596-ABC99E8C6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4E8F-2BC9-4C28-9161-0F4E35538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289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FAD38-A219-E5B1-C4E3-517A67FC5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FCEB65-E8EC-4101-CB5E-CC1F5F615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DC49BB-C6C7-DAE6-CB4C-E09642AA6C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83EE92-E3C6-ADCE-96B9-28789E201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2325-2123-4162-824F-485C479C8E0D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C50E0E-E1B7-8ED4-656F-540D67A59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993D3E-BAF1-BF9A-7ED5-B45534D91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4E8F-2BC9-4C28-9161-0F4E35538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139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94C48C-5CA9-2936-FDB3-8D293E7B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A327DA-C225-FC3F-83A1-F862A70842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31817C-7E90-7E40-7490-44F0DECE2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1F1793-A2D0-C3CF-1C54-2E59D4FC5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2325-2123-4162-824F-485C479C8E0D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6A265D-F0AE-F47B-5A2A-1FEEED015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F532FB-B633-65A1-3980-6B9CEDC8D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4E8F-2BC9-4C28-9161-0F4E35538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516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056F3F-CB83-F371-C7CD-DD17E5879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A35ECE-147B-47A1-886E-A923EC992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063352-A5E9-9AD7-8674-9F289EA72C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92325-2123-4162-824F-485C479C8E0D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B1A1D1-0988-AFAB-2347-ED2248A450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3CF310-78AD-4CA1-29DE-61803AE09F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A4E8F-2BC9-4C28-9161-0F4E35538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830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랙에 있는 다양한 색상의 옷">
            <a:extLst>
              <a:ext uri="{FF2B5EF4-FFF2-40B4-BE49-F238E27FC236}">
                <a16:creationId xmlns:a16="http://schemas.microsoft.com/office/drawing/2014/main" id="{EE357BFF-E829-F64F-DDBF-73703972CE3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0A257B-5AF6-983E-0E3A-2FF77FAEA973}"/>
              </a:ext>
            </a:extLst>
          </p:cNvPr>
          <p:cNvSpPr/>
          <p:nvPr/>
        </p:nvSpPr>
        <p:spPr>
          <a:xfrm>
            <a:off x="163627" y="158817"/>
            <a:ext cx="3744229" cy="6535554"/>
          </a:xfrm>
          <a:prstGeom prst="rect">
            <a:avLst/>
          </a:prstGeom>
          <a:solidFill>
            <a:schemeClr val="tx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E95C04-17A6-9922-7182-25A2342B60C4}"/>
              </a:ext>
            </a:extLst>
          </p:cNvPr>
          <p:cNvSpPr txBox="1"/>
          <p:nvPr/>
        </p:nvSpPr>
        <p:spPr>
          <a:xfrm>
            <a:off x="1059776" y="4223601"/>
            <a:ext cx="195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전지적 소공 시점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3131782-8FA8-179D-E6E2-E5EB8B85F00E}"/>
              </a:ext>
            </a:extLst>
          </p:cNvPr>
          <p:cNvCxnSpPr>
            <a:cxnSpLocks/>
          </p:cNvCxnSpPr>
          <p:nvPr/>
        </p:nvCxnSpPr>
        <p:spPr>
          <a:xfrm>
            <a:off x="505745" y="1787154"/>
            <a:ext cx="0" cy="79761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807A681-EB95-E008-F272-32870BD60D27}"/>
              </a:ext>
            </a:extLst>
          </p:cNvPr>
          <p:cNvSpPr txBox="1"/>
          <p:nvPr/>
        </p:nvSpPr>
        <p:spPr>
          <a:xfrm>
            <a:off x="970092" y="4782739"/>
            <a:ext cx="2399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201811002 </a:t>
            </a:r>
            <a:r>
              <a:rPr lang="ko-KR" altLang="en-US" sz="1600" dirty="0">
                <a:solidFill>
                  <a:schemeClr val="bg1"/>
                </a:solidFill>
              </a:rPr>
              <a:t>최승호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>
                <a:solidFill>
                  <a:schemeClr val="bg1"/>
                </a:solidFill>
              </a:rPr>
              <a:t>조장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5CCCC6-6EEC-F9D9-9C6D-4B83567A6B98}"/>
              </a:ext>
            </a:extLst>
          </p:cNvPr>
          <p:cNvSpPr/>
          <p:nvPr/>
        </p:nvSpPr>
        <p:spPr>
          <a:xfrm>
            <a:off x="763058" y="4868163"/>
            <a:ext cx="169892" cy="167705"/>
          </a:xfrm>
          <a:prstGeom prst="rect">
            <a:avLst/>
          </a:prstGeom>
          <a:solidFill>
            <a:schemeClr val="bg1"/>
          </a:solidFill>
          <a:ln w="19050">
            <a:solidFill>
              <a:srgbClr val="515B53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83E7CF-2A66-8D0C-512B-EBBCE9443F95}"/>
              </a:ext>
            </a:extLst>
          </p:cNvPr>
          <p:cNvSpPr txBox="1"/>
          <p:nvPr/>
        </p:nvSpPr>
        <p:spPr>
          <a:xfrm>
            <a:off x="970092" y="5126857"/>
            <a:ext cx="2399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201810913 </a:t>
            </a:r>
            <a:r>
              <a:rPr lang="ko-KR" altLang="en-US" sz="1600" dirty="0">
                <a:solidFill>
                  <a:schemeClr val="bg1"/>
                </a:solidFill>
              </a:rPr>
              <a:t>김영재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F9D26C8-F1F4-1456-7B11-C2927E901D4E}"/>
              </a:ext>
            </a:extLst>
          </p:cNvPr>
          <p:cNvSpPr/>
          <p:nvPr/>
        </p:nvSpPr>
        <p:spPr>
          <a:xfrm>
            <a:off x="763058" y="5212281"/>
            <a:ext cx="169892" cy="167705"/>
          </a:xfrm>
          <a:prstGeom prst="rect">
            <a:avLst/>
          </a:prstGeom>
          <a:solidFill>
            <a:schemeClr val="bg1"/>
          </a:solidFill>
          <a:ln w="19050">
            <a:solidFill>
              <a:srgbClr val="515B53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DBE381-E43C-572A-460D-73FC9D2416BA}"/>
              </a:ext>
            </a:extLst>
          </p:cNvPr>
          <p:cNvSpPr txBox="1"/>
          <p:nvPr/>
        </p:nvSpPr>
        <p:spPr>
          <a:xfrm>
            <a:off x="970092" y="5472547"/>
            <a:ext cx="2399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201810972 </a:t>
            </a:r>
            <a:r>
              <a:rPr lang="ko-KR" altLang="en-US" sz="1600" dirty="0" err="1">
                <a:solidFill>
                  <a:schemeClr val="bg1"/>
                </a:solidFill>
              </a:rPr>
              <a:t>이원민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5612C78-2ADD-0A66-1AE9-59EC46D5A15D}"/>
              </a:ext>
            </a:extLst>
          </p:cNvPr>
          <p:cNvSpPr/>
          <p:nvPr/>
        </p:nvSpPr>
        <p:spPr>
          <a:xfrm>
            <a:off x="763058" y="5557971"/>
            <a:ext cx="169892" cy="167705"/>
          </a:xfrm>
          <a:prstGeom prst="rect">
            <a:avLst/>
          </a:prstGeom>
          <a:solidFill>
            <a:schemeClr val="bg1"/>
          </a:solidFill>
          <a:ln w="19050">
            <a:solidFill>
              <a:srgbClr val="515B53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98BA57-55DD-FE15-FB0F-EBF5636A22E8}"/>
              </a:ext>
            </a:extLst>
          </p:cNvPr>
          <p:cNvSpPr txBox="1"/>
          <p:nvPr/>
        </p:nvSpPr>
        <p:spPr>
          <a:xfrm>
            <a:off x="970092" y="5819809"/>
            <a:ext cx="2399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201811003 </a:t>
            </a:r>
            <a:r>
              <a:rPr lang="ko-KR" altLang="en-US" sz="1600" dirty="0">
                <a:solidFill>
                  <a:schemeClr val="bg1"/>
                </a:solidFill>
              </a:rPr>
              <a:t>최우석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DB53E82-6978-42B1-620B-747BC37EF3DA}"/>
              </a:ext>
            </a:extLst>
          </p:cNvPr>
          <p:cNvSpPr/>
          <p:nvPr/>
        </p:nvSpPr>
        <p:spPr>
          <a:xfrm>
            <a:off x="763058" y="5905233"/>
            <a:ext cx="169892" cy="167705"/>
          </a:xfrm>
          <a:prstGeom prst="rect">
            <a:avLst/>
          </a:prstGeom>
          <a:solidFill>
            <a:schemeClr val="bg1"/>
          </a:solidFill>
          <a:ln w="19050">
            <a:solidFill>
              <a:srgbClr val="515B53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C4E00A-AA52-0435-721C-498C62D152B5}"/>
              </a:ext>
            </a:extLst>
          </p:cNvPr>
          <p:cNvSpPr txBox="1"/>
          <p:nvPr/>
        </p:nvSpPr>
        <p:spPr>
          <a:xfrm>
            <a:off x="970092" y="6168643"/>
            <a:ext cx="2399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201810898 </a:t>
            </a:r>
            <a:r>
              <a:rPr lang="ko-KR" altLang="en-US" sz="1600" dirty="0">
                <a:solidFill>
                  <a:schemeClr val="bg1"/>
                </a:solidFill>
              </a:rPr>
              <a:t>고명세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FDB67E-212B-F308-097F-BA6EFEAF54FE}"/>
              </a:ext>
            </a:extLst>
          </p:cNvPr>
          <p:cNvSpPr/>
          <p:nvPr/>
        </p:nvSpPr>
        <p:spPr>
          <a:xfrm>
            <a:off x="763058" y="6254067"/>
            <a:ext cx="169892" cy="167705"/>
          </a:xfrm>
          <a:prstGeom prst="rect">
            <a:avLst/>
          </a:prstGeom>
          <a:solidFill>
            <a:schemeClr val="bg1"/>
          </a:solidFill>
          <a:ln w="19050">
            <a:solidFill>
              <a:srgbClr val="515B53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제목 1">
            <a:extLst>
              <a:ext uri="{FF2B5EF4-FFF2-40B4-BE49-F238E27FC236}">
                <a16:creationId xmlns:a16="http://schemas.microsoft.com/office/drawing/2014/main" id="{D74CC113-6394-D5A5-6133-511F4E0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9829" y="1566740"/>
            <a:ext cx="3152457" cy="1071562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Hanger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3587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rgbClr val="7888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요구사항 분석</a:t>
            </a:r>
            <a:endParaRPr lang="ko-KR" altLang="en-US" sz="1400" dirty="0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rgbClr val="515B53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01C8359-D2B7-D46A-0DD6-3BCD1A22A5BA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rgbClr val="7888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0219-6769-392B-D232-8F544F4BD497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유스케이스</a:t>
            </a:r>
            <a:r>
              <a:rPr lang="ko-KR" altLang="en-US" sz="1400" dirty="0"/>
              <a:t> 목록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6EF79-673A-8278-6616-59D9BA29350A}"/>
              </a:ext>
            </a:extLst>
          </p:cNvPr>
          <p:cNvSpPr txBox="1"/>
          <p:nvPr/>
        </p:nvSpPr>
        <p:spPr>
          <a:xfrm>
            <a:off x="1267201" y="1354362"/>
            <a:ext cx="3865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/>
              <a:t>유스케이스</a:t>
            </a:r>
            <a:r>
              <a:rPr lang="ko-KR" altLang="en-US" sz="3200" dirty="0"/>
              <a:t> 목록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B1A2EB-5214-FEA4-B758-0D15B7C7BF43}"/>
              </a:ext>
            </a:extLst>
          </p:cNvPr>
          <p:cNvSpPr txBox="1"/>
          <p:nvPr/>
        </p:nvSpPr>
        <p:spPr>
          <a:xfrm>
            <a:off x="1596043" y="4206192"/>
            <a:ext cx="9526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  <a:cs typeface="맑은 고딕 Semilight" panose="020B0502040204020203" pitchFamily="50" charset="-127"/>
              </a:rPr>
              <a:t>의류 이름 검색</a:t>
            </a:r>
            <a:r>
              <a:rPr lang="ko-KR" altLang="en-US" kern="0" dirty="0">
                <a:solidFill>
                  <a:srgbClr val="000000"/>
                </a:solidFill>
                <a:latin typeface="+mn-ea"/>
                <a:cs typeface="맑은 고딕 Semilight" panose="020B0502040204020203" pitchFamily="50" charset="-127"/>
              </a:rPr>
              <a:t> </a:t>
            </a:r>
            <a:r>
              <a:rPr lang="en-US" altLang="ko-KR" dirty="0"/>
              <a:t>: </a:t>
            </a:r>
            <a:r>
              <a:rPr lang="ko-KR" altLang="en-US" kern="0" dirty="0">
                <a:solidFill>
                  <a:srgbClr val="000000"/>
                </a:solidFill>
                <a:ea typeface="바탕" panose="02030600000101010101" pitchFamily="18" charset="-127"/>
              </a:rPr>
              <a:t>찾고자 하는 의류를 이름으로 검색한다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6202C-6011-B536-8BA5-DDB98DFD7F30}"/>
              </a:ext>
            </a:extLst>
          </p:cNvPr>
          <p:cNvSpPr txBox="1"/>
          <p:nvPr/>
        </p:nvSpPr>
        <p:spPr>
          <a:xfrm>
            <a:off x="1596043" y="5028358"/>
            <a:ext cx="9997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 카테고리 검색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: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찾고자 하는 의류를 카테고리로 검색한다</a:t>
            </a:r>
            <a:r>
              <a:rPr lang="en-US" altLang="ko-KR" kern="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A03D91-5553-F9F2-721C-C082C24195FD}"/>
              </a:ext>
            </a:extLst>
          </p:cNvPr>
          <p:cNvSpPr txBox="1"/>
          <p:nvPr/>
        </p:nvSpPr>
        <p:spPr>
          <a:xfrm>
            <a:off x="1596044" y="5874389"/>
            <a:ext cx="9891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 태그 검색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:</a:t>
            </a:r>
            <a:r>
              <a:rPr lang="en-US" altLang="ko-KR" dirty="0"/>
              <a:t> </a:t>
            </a:r>
            <a:r>
              <a:rPr lang="ko-KR" altLang="en-US" kern="0" dirty="0">
                <a:solidFill>
                  <a:srgbClr val="000000"/>
                </a:solidFill>
                <a:ea typeface="바탕" panose="02030600000101010101" pitchFamily="18" charset="-127"/>
              </a:rPr>
              <a:t>찾고자 하는 의류를 태그로 검색한다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ED39F2-0CC2-816B-7E63-AE9B81FFFC49}"/>
              </a:ext>
            </a:extLst>
          </p:cNvPr>
          <p:cNvSpPr txBox="1"/>
          <p:nvPr/>
        </p:nvSpPr>
        <p:spPr>
          <a:xfrm>
            <a:off x="1596043" y="2499413"/>
            <a:ext cx="9997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의류 데이터 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조회 </a:t>
            </a:r>
            <a:r>
              <a:rPr lang="en-US" altLang="ko-KR" kern="0" dirty="0">
                <a:solidFill>
                  <a:srgbClr val="000000"/>
                </a:solidFill>
                <a:ea typeface="바탕" panose="02030600000101010101" pitchFamily="18" charset="-127"/>
              </a:rPr>
              <a:t>:</a:t>
            </a:r>
            <a:r>
              <a:rPr lang="en-US" altLang="ko-KR" dirty="0"/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바탕" panose="02030600000101010101" pitchFamily="18" charset="-127"/>
              </a:rPr>
              <a:t>선택한 의류 </a:t>
            </a:r>
            <a:r>
              <a:rPr lang="ko-KR" altLang="en-US" kern="0" dirty="0">
                <a:solidFill>
                  <a:srgbClr val="000000"/>
                </a:solidFill>
                <a:ea typeface="바탕" panose="02030600000101010101" pitchFamily="18" charset="-127"/>
              </a:rPr>
              <a:t>정보를 제공한다 </a:t>
            </a:r>
            <a:r>
              <a:rPr lang="en-US" altLang="ko-KR" kern="0" dirty="0">
                <a:solidFill>
                  <a:srgbClr val="000000"/>
                </a:solidFill>
                <a:ea typeface="바탕" panose="02030600000101010101" pitchFamily="18" charset="-127"/>
              </a:rPr>
              <a:t>( </a:t>
            </a:r>
            <a:r>
              <a:rPr lang="ko-KR" altLang="en-US" kern="0" dirty="0">
                <a:solidFill>
                  <a:srgbClr val="000000"/>
                </a:solidFill>
                <a:ea typeface="바탕" panose="02030600000101010101" pitchFamily="18" charset="-127"/>
              </a:rPr>
              <a:t>사진</a:t>
            </a:r>
            <a:r>
              <a:rPr lang="en-US" altLang="ko-KR" kern="0" dirty="0">
                <a:solidFill>
                  <a:srgbClr val="000000"/>
                </a:solidFill>
                <a:ea typeface="바탕" panose="02030600000101010101" pitchFamily="18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ea typeface="바탕" panose="02030600000101010101" pitchFamily="18" charset="-127"/>
              </a:rPr>
              <a:t>이름</a:t>
            </a:r>
            <a:r>
              <a:rPr lang="en-US" altLang="ko-KR" kern="0" dirty="0">
                <a:solidFill>
                  <a:srgbClr val="000000"/>
                </a:solidFill>
                <a:ea typeface="바탕" panose="02030600000101010101" pitchFamily="18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ea typeface="바탕" panose="02030600000101010101" pitchFamily="18" charset="-127"/>
              </a:rPr>
              <a:t>카테고리</a:t>
            </a:r>
            <a:r>
              <a:rPr lang="en-US" altLang="ko-KR" kern="0" dirty="0">
                <a:solidFill>
                  <a:srgbClr val="000000"/>
                </a:solidFill>
                <a:ea typeface="바탕" panose="02030600000101010101" pitchFamily="18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ea typeface="바탕" panose="02030600000101010101" pitchFamily="18" charset="-127"/>
              </a:rPr>
              <a:t>태그 </a:t>
            </a:r>
            <a:r>
              <a:rPr lang="en-US" altLang="ko-KR" kern="0" dirty="0">
                <a:solidFill>
                  <a:srgbClr val="000000"/>
                </a:solidFill>
                <a:ea typeface="바탕" panose="02030600000101010101" pitchFamily="18" charset="-127"/>
              </a:rPr>
              <a:t>)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D6CDEB-B71E-68AB-3052-9421422811D8}"/>
              </a:ext>
            </a:extLst>
          </p:cNvPr>
          <p:cNvSpPr txBox="1"/>
          <p:nvPr/>
        </p:nvSpPr>
        <p:spPr>
          <a:xfrm>
            <a:off x="1596044" y="3347037"/>
            <a:ext cx="9891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의류 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데이터 목록 조회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바탕" panose="02030600000101010101" pitchFamily="18" charset="-127"/>
              </a:rPr>
              <a:t>: </a:t>
            </a:r>
            <a:r>
              <a:rPr lang="ko-KR" altLang="en-US" kern="0" dirty="0">
                <a:solidFill>
                  <a:srgbClr val="000000"/>
                </a:solidFill>
                <a:ea typeface="바탕" panose="02030600000101010101" pitchFamily="18" charset="-127"/>
              </a:rPr>
              <a:t>의류 목록 검색 빈도수를 내림차순으로 정렬하여 제공한다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10500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rgbClr val="7888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요구사항 분석</a:t>
            </a:r>
            <a:endParaRPr lang="ko-KR" altLang="en-US" sz="1400" dirty="0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rgbClr val="515B53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01C8359-D2B7-D46A-0DD6-3BCD1A22A5BA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rgbClr val="7888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0219-6769-392B-D232-8F544F4BD497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유스케이스</a:t>
            </a:r>
            <a:r>
              <a:rPr lang="ko-KR" altLang="en-US" sz="1400" dirty="0"/>
              <a:t> 목록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6EF79-673A-8278-6616-59D9BA29350A}"/>
              </a:ext>
            </a:extLst>
          </p:cNvPr>
          <p:cNvSpPr txBox="1"/>
          <p:nvPr/>
        </p:nvSpPr>
        <p:spPr>
          <a:xfrm>
            <a:off x="1267201" y="1354362"/>
            <a:ext cx="3865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/>
              <a:t>유스케이스</a:t>
            </a:r>
            <a:r>
              <a:rPr lang="ko-KR" altLang="en-US" sz="3200" dirty="0"/>
              <a:t> 목록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6202C-6011-B536-8BA5-DDB98DFD7F30}"/>
              </a:ext>
            </a:extLst>
          </p:cNvPr>
          <p:cNvSpPr txBox="1"/>
          <p:nvPr/>
        </p:nvSpPr>
        <p:spPr>
          <a:xfrm>
            <a:off x="1596044" y="3335937"/>
            <a:ext cx="9997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 착용 사진 등록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: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캘린더에 의류 착용 사진을 등록한다</a:t>
            </a:r>
            <a:r>
              <a:rPr lang="en-US" altLang="ko-KR" kern="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A03D91-5553-F9F2-721C-C082C24195FD}"/>
              </a:ext>
            </a:extLst>
          </p:cNvPr>
          <p:cNvSpPr txBox="1"/>
          <p:nvPr/>
        </p:nvSpPr>
        <p:spPr>
          <a:xfrm>
            <a:off x="1596044" y="4199783"/>
            <a:ext cx="9891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 착용 사진 수정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:</a:t>
            </a:r>
            <a:r>
              <a:rPr lang="en-US" altLang="ko-KR" dirty="0"/>
              <a:t>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캘린더에</a:t>
            </a:r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의류 착용 사진을 수정한다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B51731-23A6-0986-D09E-8A4445B6863D}"/>
              </a:ext>
            </a:extLst>
          </p:cNvPr>
          <p:cNvSpPr txBox="1"/>
          <p:nvPr/>
        </p:nvSpPr>
        <p:spPr>
          <a:xfrm>
            <a:off x="1594450" y="2505079"/>
            <a:ext cx="9997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날씨 정보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조회 </a:t>
            </a:r>
            <a:r>
              <a:rPr lang="en-US" altLang="ko-KR" kern="0" dirty="0">
                <a:solidFill>
                  <a:srgbClr val="000000"/>
                </a:solidFill>
                <a:ea typeface="바탕" panose="02030600000101010101" pitchFamily="18" charset="-127"/>
              </a:rPr>
              <a:t>:</a:t>
            </a:r>
            <a:r>
              <a:rPr lang="en-US" altLang="ko-KR" dirty="0"/>
              <a:t> </a:t>
            </a:r>
            <a:r>
              <a:rPr lang="ko-KR" altLang="en-US" kern="0" dirty="0">
                <a:solidFill>
                  <a:srgbClr val="000000"/>
                </a:solidFill>
                <a:ea typeface="바탕" panose="02030600000101010101" pitchFamily="18" charset="-127"/>
              </a:rPr>
              <a:t>특정 날짜의 날씨 정보를 조회한다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94FB2A-C433-C6D2-6003-548267271CAB}"/>
              </a:ext>
            </a:extLst>
          </p:cNvPr>
          <p:cNvSpPr txBox="1"/>
          <p:nvPr/>
        </p:nvSpPr>
        <p:spPr>
          <a:xfrm>
            <a:off x="1596044" y="5014651"/>
            <a:ext cx="9891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 착용 사진 삭제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:</a:t>
            </a:r>
            <a:r>
              <a:rPr lang="en-US" altLang="ko-KR" dirty="0"/>
              <a:t>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캘린더에</a:t>
            </a:r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의류 착용 사진을 삭제한다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BA32FC-62AA-18F6-2D7E-424C5BD84BBA}"/>
              </a:ext>
            </a:extLst>
          </p:cNvPr>
          <p:cNvSpPr txBox="1"/>
          <p:nvPr/>
        </p:nvSpPr>
        <p:spPr>
          <a:xfrm>
            <a:off x="1596044" y="5827672"/>
            <a:ext cx="9891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 착용 사진 조회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:</a:t>
            </a:r>
            <a:r>
              <a:rPr lang="en-US" altLang="ko-KR" dirty="0"/>
              <a:t>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캘린더에</a:t>
            </a:r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의류 착용 사진을 조회한다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1154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rgbClr val="7888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요구사항 분석</a:t>
            </a:r>
            <a:endParaRPr lang="ko-KR" altLang="en-US" sz="1400" dirty="0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rgbClr val="515B53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01C8359-D2B7-D46A-0DD6-3BCD1A22A5BA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rgbClr val="7888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0219-6769-392B-D232-8F544F4BD497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유스케이스</a:t>
            </a:r>
            <a:r>
              <a:rPr lang="ko-KR" altLang="en-US" sz="1400" dirty="0"/>
              <a:t> 목록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6EF79-673A-8278-6616-59D9BA29350A}"/>
              </a:ext>
            </a:extLst>
          </p:cNvPr>
          <p:cNvSpPr txBox="1"/>
          <p:nvPr/>
        </p:nvSpPr>
        <p:spPr>
          <a:xfrm>
            <a:off x="1267201" y="1354362"/>
            <a:ext cx="3865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/>
              <a:t>유스케이스</a:t>
            </a:r>
            <a:r>
              <a:rPr lang="ko-KR" altLang="en-US" sz="3200" dirty="0"/>
              <a:t> 목록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6202C-6011-B536-8BA5-DDB98DFD7F30}"/>
              </a:ext>
            </a:extLst>
          </p:cNvPr>
          <p:cNvSpPr txBox="1"/>
          <p:nvPr/>
        </p:nvSpPr>
        <p:spPr>
          <a:xfrm>
            <a:off x="1596044" y="3335937"/>
            <a:ext cx="9997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회원가입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: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아이디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패스워드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이메일을 통해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회원가입한다</a:t>
            </a:r>
            <a:r>
              <a:rPr lang="en-US" altLang="ko-KR" kern="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A03D91-5553-F9F2-721C-C082C24195FD}"/>
              </a:ext>
            </a:extLst>
          </p:cNvPr>
          <p:cNvSpPr txBox="1"/>
          <p:nvPr/>
        </p:nvSpPr>
        <p:spPr>
          <a:xfrm>
            <a:off x="1596044" y="4199783"/>
            <a:ext cx="9891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로그아웃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사용자 로그아웃을 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B51731-23A6-0986-D09E-8A4445B6863D}"/>
              </a:ext>
            </a:extLst>
          </p:cNvPr>
          <p:cNvSpPr txBox="1"/>
          <p:nvPr/>
        </p:nvSpPr>
        <p:spPr>
          <a:xfrm>
            <a:off x="1594450" y="2505079"/>
            <a:ext cx="9997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로그인 </a:t>
            </a:r>
            <a:r>
              <a:rPr lang="en-US" altLang="ko-KR" kern="0" dirty="0">
                <a:solidFill>
                  <a:srgbClr val="000000"/>
                </a:solidFill>
                <a:ea typeface="바탕" panose="02030600000101010101" pitchFamily="18" charset="-127"/>
              </a:rPr>
              <a:t>:</a:t>
            </a:r>
            <a:r>
              <a:rPr lang="en-US" altLang="ko-KR" dirty="0"/>
              <a:t> </a:t>
            </a:r>
            <a:r>
              <a:rPr lang="ko-KR" altLang="en-US" kern="0" dirty="0">
                <a:solidFill>
                  <a:srgbClr val="000000"/>
                </a:solidFill>
                <a:ea typeface="바탕" panose="02030600000101010101" pitchFamily="18" charset="-127"/>
              </a:rPr>
              <a:t>아이디와 패스워드를 통해 로그인한다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94FB2A-C433-C6D2-6003-548267271CAB}"/>
              </a:ext>
            </a:extLst>
          </p:cNvPr>
          <p:cNvSpPr txBox="1"/>
          <p:nvPr/>
        </p:nvSpPr>
        <p:spPr>
          <a:xfrm>
            <a:off x="1596044" y="5014651"/>
            <a:ext cx="9891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비밀번호 변경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:</a:t>
            </a:r>
            <a:r>
              <a:rPr lang="en-US" altLang="ko-KR" dirty="0"/>
              <a:t>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사용자 비밀번호를 변경한다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BA32FC-62AA-18F6-2D7E-424C5BD84BBA}"/>
              </a:ext>
            </a:extLst>
          </p:cNvPr>
          <p:cNvSpPr txBox="1"/>
          <p:nvPr/>
        </p:nvSpPr>
        <p:spPr>
          <a:xfrm>
            <a:off x="1596044" y="5827672"/>
            <a:ext cx="9891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닉네임 변경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:</a:t>
            </a:r>
            <a:r>
              <a:rPr lang="en-US" altLang="ko-KR" dirty="0"/>
              <a:t>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사용자 닉네임을 변경한다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4345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옷을 정리하는 사람">
            <a:extLst>
              <a:ext uri="{FF2B5EF4-FFF2-40B4-BE49-F238E27FC236}">
                <a16:creationId xmlns:a16="http://schemas.microsoft.com/office/drawing/2014/main" id="{28261AF5-DBBF-B2B1-DD61-6F8CFE9A80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788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Hanger</a:t>
            </a:r>
            <a:endParaRPr lang="ko-KR" altLang="en-US" sz="1400" dirty="0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DE24A4-37D8-1833-7941-C5B5F89BAF34}"/>
              </a:ext>
            </a:extLst>
          </p:cNvPr>
          <p:cNvSpPr txBox="1"/>
          <p:nvPr/>
        </p:nvSpPr>
        <p:spPr>
          <a:xfrm>
            <a:off x="597954" y="2113444"/>
            <a:ext cx="4796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/>
              <a:t>설계 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0ED40-114B-1E69-9E7A-E2A91205373F}"/>
              </a:ext>
            </a:extLst>
          </p:cNvPr>
          <p:cNvSpPr txBox="1"/>
          <p:nvPr/>
        </p:nvSpPr>
        <p:spPr>
          <a:xfrm>
            <a:off x="9221638" y="849512"/>
            <a:ext cx="1699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/>
              <a:t>02</a:t>
            </a:r>
            <a:endParaRPr lang="ko-KR" altLang="en-US" sz="4800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F92B93-8133-8A4B-9548-5574DD336CB2}"/>
              </a:ext>
            </a:extLst>
          </p:cNvPr>
          <p:cNvCxnSpPr/>
          <p:nvPr/>
        </p:nvCxnSpPr>
        <p:spPr>
          <a:xfrm>
            <a:off x="1066800" y="4165600"/>
            <a:ext cx="695326" cy="0"/>
          </a:xfrm>
          <a:prstGeom prst="line">
            <a:avLst/>
          </a:prstGeom>
          <a:ln w="19050">
            <a:solidFill>
              <a:srgbClr val="3857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AE76A79-77C8-A1EE-C5AC-24B94FEE10B0}"/>
              </a:ext>
            </a:extLst>
          </p:cNvPr>
          <p:cNvSpPr txBox="1"/>
          <p:nvPr/>
        </p:nvSpPr>
        <p:spPr>
          <a:xfrm>
            <a:off x="1176770" y="4564155"/>
            <a:ext cx="1819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Class Diagram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9F1DE1-C3E9-928A-314F-7A37D12E08FC}"/>
              </a:ext>
            </a:extLst>
          </p:cNvPr>
          <p:cNvSpPr txBox="1"/>
          <p:nvPr/>
        </p:nvSpPr>
        <p:spPr>
          <a:xfrm>
            <a:off x="1176771" y="5277967"/>
            <a:ext cx="1819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Sequence Diagram</a:t>
            </a:r>
            <a:endParaRPr lang="ko-KR" altLang="en-US" sz="14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18B4114-94EB-23BE-FFF7-8A239C13D71A}"/>
              </a:ext>
            </a:extLst>
          </p:cNvPr>
          <p:cNvCxnSpPr/>
          <p:nvPr/>
        </p:nvCxnSpPr>
        <p:spPr>
          <a:xfrm>
            <a:off x="863933" y="4871932"/>
            <a:ext cx="34163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C1B053D-73D6-307A-D5D6-B7C963ACB100}"/>
              </a:ext>
            </a:extLst>
          </p:cNvPr>
          <p:cNvCxnSpPr/>
          <p:nvPr/>
        </p:nvCxnSpPr>
        <p:spPr>
          <a:xfrm>
            <a:off x="863746" y="5585744"/>
            <a:ext cx="34163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D90BDF0-6FBE-F71F-16C0-B3B2A8F656D4}"/>
              </a:ext>
            </a:extLst>
          </p:cNvPr>
          <p:cNvCxnSpPr/>
          <p:nvPr/>
        </p:nvCxnSpPr>
        <p:spPr>
          <a:xfrm>
            <a:off x="863746" y="6300629"/>
            <a:ext cx="34163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래픽 19" descr="배지 체크 표시1 단색으로 채워진">
            <a:extLst>
              <a:ext uri="{FF2B5EF4-FFF2-40B4-BE49-F238E27FC236}">
                <a16:creationId xmlns:a16="http://schemas.microsoft.com/office/drawing/2014/main" id="{D2312111-1DE1-2370-0FE3-21A9D3709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680" y="4581019"/>
            <a:ext cx="274047" cy="274047"/>
          </a:xfrm>
          <a:prstGeom prst="rect">
            <a:avLst/>
          </a:prstGeom>
        </p:spPr>
      </p:pic>
      <p:pic>
        <p:nvPicPr>
          <p:cNvPr id="21" name="그래픽 20" descr="배지 체크 표시1 단색으로 채워진">
            <a:extLst>
              <a:ext uri="{FF2B5EF4-FFF2-40B4-BE49-F238E27FC236}">
                <a16:creationId xmlns:a16="http://schemas.microsoft.com/office/drawing/2014/main" id="{20C5C52D-BC53-7DA8-913E-C70A2C356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918" y="5294831"/>
            <a:ext cx="274047" cy="274047"/>
          </a:xfrm>
          <a:prstGeom prst="rect">
            <a:avLst/>
          </a:prstGeom>
        </p:spPr>
      </p:pic>
      <p:pic>
        <p:nvPicPr>
          <p:cNvPr id="22" name="그래픽 21" descr="배지 체크 표시1 단색으로 채워진">
            <a:extLst>
              <a:ext uri="{FF2B5EF4-FFF2-40B4-BE49-F238E27FC236}">
                <a16:creationId xmlns:a16="http://schemas.microsoft.com/office/drawing/2014/main" id="{DF57FFA9-A6FF-F840-D88A-B315D8572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7442" y="6009716"/>
            <a:ext cx="274047" cy="27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2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rgbClr val="7888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8887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설계 내용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rgbClr val="515B53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01C8359-D2B7-D46A-0DD6-3BCD1A22A5BA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rgbClr val="7888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8887B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0219-6769-392B-D232-8F544F4BD497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클래스 다이어그램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6EF79-673A-8278-6616-59D9BA29350A}"/>
              </a:ext>
            </a:extLst>
          </p:cNvPr>
          <p:cNvSpPr txBox="1"/>
          <p:nvPr/>
        </p:nvSpPr>
        <p:spPr>
          <a:xfrm>
            <a:off x="1267200" y="1065702"/>
            <a:ext cx="4550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전체 클래스 다이어그램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B37A54F-7F12-BDEA-E2D8-AF2A62108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271" y="1518205"/>
            <a:ext cx="8414863" cy="512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99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rgbClr val="7888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8887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설계 내용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rgbClr val="515B53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01C8359-D2B7-D46A-0DD6-3BCD1A22A5BA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rgbClr val="7888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8887B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0219-6769-392B-D232-8F544F4BD497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클래스</a:t>
            </a:r>
            <a:r>
              <a:rPr lang="ko-KR" altLang="en-US" sz="1400" dirty="0">
                <a:solidFill>
                  <a:srgbClr val="78887B"/>
                </a:solidFill>
              </a:rPr>
              <a:t> </a:t>
            </a:r>
            <a:r>
              <a:rPr lang="ko-KR" altLang="en-US" sz="1400" dirty="0"/>
              <a:t>다이어그램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6EF79-673A-8278-6616-59D9BA29350A}"/>
              </a:ext>
            </a:extLst>
          </p:cNvPr>
          <p:cNvSpPr txBox="1"/>
          <p:nvPr/>
        </p:nvSpPr>
        <p:spPr>
          <a:xfrm>
            <a:off x="1267200" y="1065702"/>
            <a:ext cx="4550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로그인 </a:t>
            </a:r>
            <a:r>
              <a:rPr lang="en-US" altLang="ko-KR" sz="2000" dirty="0"/>
              <a:t>/ </a:t>
            </a:r>
            <a:r>
              <a:rPr lang="ko-KR" altLang="en-US" sz="2000" dirty="0"/>
              <a:t>회원가입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3E45D28-0A9F-988B-CEC4-B6324023E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043" y="1465812"/>
            <a:ext cx="9363493" cy="497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600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rgbClr val="7888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8887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8887B"/>
                </a:solidFill>
              </a:rPr>
              <a:t>설계 내용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rgbClr val="515B53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01C8359-D2B7-D46A-0DD6-3BCD1A22A5BA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rgbClr val="7888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8887B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0219-6769-392B-D232-8F544F4BD497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8887B"/>
                </a:solidFill>
              </a:rPr>
              <a:t>클래스 다이어그램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6EF79-673A-8278-6616-59D9BA29350A}"/>
              </a:ext>
            </a:extLst>
          </p:cNvPr>
          <p:cNvSpPr txBox="1"/>
          <p:nvPr/>
        </p:nvSpPr>
        <p:spPr>
          <a:xfrm>
            <a:off x="1267200" y="1065702"/>
            <a:ext cx="4550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385723"/>
                </a:solidFill>
              </a:rPr>
              <a:t>메인 화면 </a:t>
            </a:r>
            <a:r>
              <a:rPr lang="en-US" altLang="ko-KR" sz="2000" dirty="0">
                <a:solidFill>
                  <a:srgbClr val="385723"/>
                </a:solidFill>
              </a:rPr>
              <a:t>/ </a:t>
            </a:r>
            <a:r>
              <a:rPr lang="ko-KR" altLang="en-US" sz="2000" dirty="0">
                <a:solidFill>
                  <a:srgbClr val="385723"/>
                </a:solidFill>
              </a:rPr>
              <a:t>하단 배너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FD8CF54-FDA0-A5FF-2D1D-80FC728FE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918" y="2225695"/>
            <a:ext cx="10348493" cy="300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613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rgbClr val="7888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8887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설계 내용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rgbClr val="515B53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01C8359-D2B7-D46A-0DD6-3BCD1A22A5BA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rgbClr val="7888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8887B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0219-6769-392B-D232-8F544F4BD497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클래스 다이어그램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6EF79-673A-8278-6616-59D9BA29350A}"/>
              </a:ext>
            </a:extLst>
          </p:cNvPr>
          <p:cNvSpPr txBox="1"/>
          <p:nvPr/>
        </p:nvSpPr>
        <p:spPr>
          <a:xfrm>
            <a:off x="1267200" y="1065702"/>
            <a:ext cx="4550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날씨정보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708A0BD-6B89-A1FC-661D-0CA4133E6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648" y="1801838"/>
            <a:ext cx="9812283" cy="441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69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rgbClr val="7888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8887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8887B"/>
                </a:solidFill>
              </a:rPr>
              <a:t>설계 내용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rgbClr val="515B53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01C8359-D2B7-D46A-0DD6-3BCD1A22A5BA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rgbClr val="7888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8887B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0219-6769-392B-D232-8F544F4BD497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8887B"/>
                </a:solidFill>
              </a:rPr>
              <a:t>클래스 다이어그램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6EF79-673A-8278-6616-59D9BA29350A}"/>
              </a:ext>
            </a:extLst>
          </p:cNvPr>
          <p:cNvSpPr txBox="1"/>
          <p:nvPr/>
        </p:nvSpPr>
        <p:spPr>
          <a:xfrm>
            <a:off x="1267200" y="1065702"/>
            <a:ext cx="4550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의류 카테고리 </a:t>
            </a:r>
            <a:r>
              <a:rPr lang="en-US" altLang="ko-KR" sz="2000" dirty="0"/>
              <a:t>/ </a:t>
            </a:r>
            <a:r>
              <a:rPr lang="ko-KR" altLang="en-US" sz="2000" dirty="0"/>
              <a:t>검색 </a:t>
            </a:r>
            <a:r>
              <a:rPr lang="en-US" altLang="ko-KR" sz="2000" dirty="0"/>
              <a:t>/ </a:t>
            </a:r>
            <a:r>
              <a:rPr lang="ko-KR" altLang="en-US" sz="2000" dirty="0"/>
              <a:t>태그 </a:t>
            </a:r>
            <a:r>
              <a:rPr lang="en-US" altLang="ko-KR" sz="2000" dirty="0"/>
              <a:t>/ </a:t>
            </a:r>
            <a:r>
              <a:rPr lang="ko-KR" altLang="en-US" sz="2000" dirty="0"/>
              <a:t>편집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46F0DF9-0AA4-19F2-E631-BF472B695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174" y="1535396"/>
            <a:ext cx="8265232" cy="492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920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rgbClr val="7888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8887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설계 내용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rgbClr val="515B53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01C8359-D2B7-D46A-0DD6-3BCD1A22A5BA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rgbClr val="7888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8887B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0219-6769-392B-D232-8F544F4BD497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클래스 다이어그램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6EF79-673A-8278-6616-59D9BA29350A}"/>
              </a:ext>
            </a:extLst>
          </p:cNvPr>
          <p:cNvSpPr txBox="1"/>
          <p:nvPr/>
        </p:nvSpPr>
        <p:spPr>
          <a:xfrm>
            <a:off x="1267200" y="1065702"/>
            <a:ext cx="4550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의류 데이터 추가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E1B9A1B-E49A-6192-B9B0-62E8C7C00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013" y="2093876"/>
            <a:ext cx="5675553" cy="397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151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붙박이 옷장에 걸려 있는 정장과 가방, 숄">
            <a:extLst>
              <a:ext uri="{FF2B5EF4-FFF2-40B4-BE49-F238E27FC236}">
                <a16:creationId xmlns:a16="http://schemas.microsoft.com/office/drawing/2014/main" id="{EE357BFF-E829-F64F-DDBF-73703972CE3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0A257B-5AF6-983E-0E3A-2FF77FAEA973}"/>
              </a:ext>
            </a:extLst>
          </p:cNvPr>
          <p:cNvSpPr/>
          <p:nvPr/>
        </p:nvSpPr>
        <p:spPr>
          <a:xfrm>
            <a:off x="163627" y="158817"/>
            <a:ext cx="3744229" cy="6535554"/>
          </a:xfrm>
          <a:prstGeom prst="rect">
            <a:avLst/>
          </a:prstGeom>
          <a:solidFill>
            <a:schemeClr val="tx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1FF25D-EF4F-45E6-DE87-2BA65960C0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9829" y="1566740"/>
            <a:ext cx="3152457" cy="1071562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Hanger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E95C04-17A6-9922-7182-25A2342B60C4}"/>
              </a:ext>
            </a:extLst>
          </p:cNvPr>
          <p:cNvSpPr txBox="1"/>
          <p:nvPr/>
        </p:nvSpPr>
        <p:spPr>
          <a:xfrm>
            <a:off x="1059776" y="4223601"/>
            <a:ext cx="195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전지적 소공 시점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3131782-8FA8-179D-E6E2-E5EB8B85F00E}"/>
              </a:ext>
            </a:extLst>
          </p:cNvPr>
          <p:cNvCxnSpPr>
            <a:cxnSpLocks/>
          </p:cNvCxnSpPr>
          <p:nvPr/>
        </p:nvCxnSpPr>
        <p:spPr>
          <a:xfrm>
            <a:off x="505745" y="1787154"/>
            <a:ext cx="0" cy="79761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807A681-EB95-E008-F272-32870BD60D27}"/>
              </a:ext>
            </a:extLst>
          </p:cNvPr>
          <p:cNvSpPr txBox="1"/>
          <p:nvPr/>
        </p:nvSpPr>
        <p:spPr>
          <a:xfrm>
            <a:off x="970092" y="4782739"/>
            <a:ext cx="2399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201811002 </a:t>
            </a:r>
            <a:r>
              <a:rPr lang="ko-KR" altLang="en-US" sz="1600" dirty="0">
                <a:solidFill>
                  <a:schemeClr val="bg1"/>
                </a:solidFill>
              </a:rPr>
              <a:t>최승호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>
                <a:solidFill>
                  <a:schemeClr val="bg1"/>
                </a:solidFill>
              </a:rPr>
              <a:t>조장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5CCCC6-6EEC-F9D9-9C6D-4B83567A6B98}"/>
              </a:ext>
            </a:extLst>
          </p:cNvPr>
          <p:cNvSpPr/>
          <p:nvPr/>
        </p:nvSpPr>
        <p:spPr>
          <a:xfrm>
            <a:off x="763058" y="4868163"/>
            <a:ext cx="169892" cy="167705"/>
          </a:xfrm>
          <a:prstGeom prst="rect">
            <a:avLst/>
          </a:prstGeom>
          <a:solidFill>
            <a:schemeClr val="bg1"/>
          </a:solidFill>
          <a:ln w="19050">
            <a:solidFill>
              <a:srgbClr val="515B53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83E7CF-2A66-8D0C-512B-EBBCE9443F95}"/>
              </a:ext>
            </a:extLst>
          </p:cNvPr>
          <p:cNvSpPr txBox="1"/>
          <p:nvPr/>
        </p:nvSpPr>
        <p:spPr>
          <a:xfrm>
            <a:off x="970092" y="5126857"/>
            <a:ext cx="2399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201810913 </a:t>
            </a:r>
            <a:r>
              <a:rPr lang="ko-KR" altLang="en-US" sz="1600" dirty="0">
                <a:solidFill>
                  <a:schemeClr val="bg1"/>
                </a:solidFill>
              </a:rPr>
              <a:t>김영재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F9D26C8-F1F4-1456-7B11-C2927E901D4E}"/>
              </a:ext>
            </a:extLst>
          </p:cNvPr>
          <p:cNvSpPr/>
          <p:nvPr/>
        </p:nvSpPr>
        <p:spPr>
          <a:xfrm>
            <a:off x="763058" y="5212281"/>
            <a:ext cx="169892" cy="167705"/>
          </a:xfrm>
          <a:prstGeom prst="rect">
            <a:avLst/>
          </a:prstGeom>
          <a:solidFill>
            <a:schemeClr val="bg1"/>
          </a:solidFill>
          <a:ln w="19050">
            <a:solidFill>
              <a:srgbClr val="515B53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DBE381-E43C-572A-460D-73FC9D2416BA}"/>
              </a:ext>
            </a:extLst>
          </p:cNvPr>
          <p:cNvSpPr txBox="1"/>
          <p:nvPr/>
        </p:nvSpPr>
        <p:spPr>
          <a:xfrm>
            <a:off x="970092" y="5472547"/>
            <a:ext cx="2399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201810972 </a:t>
            </a:r>
            <a:r>
              <a:rPr lang="ko-KR" altLang="en-US" sz="1600" dirty="0" err="1">
                <a:solidFill>
                  <a:schemeClr val="bg1"/>
                </a:solidFill>
              </a:rPr>
              <a:t>이원민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5612C78-2ADD-0A66-1AE9-59EC46D5A15D}"/>
              </a:ext>
            </a:extLst>
          </p:cNvPr>
          <p:cNvSpPr/>
          <p:nvPr/>
        </p:nvSpPr>
        <p:spPr>
          <a:xfrm>
            <a:off x="763058" y="5557971"/>
            <a:ext cx="169892" cy="167705"/>
          </a:xfrm>
          <a:prstGeom prst="rect">
            <a:avLst/>
          </a:prstGeom>
          <a:solidFill>
            <a:schemeClr val="bg1"/>
          </a:solidFill>
          <a:ln w="19050">
            <a:solidFill>
              <a:srgbClr val="515B53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98BA57-55DD-FE15-FB0F-EBF5636A22E8}"/>
              </a:ext>
            </a:extLst>
          </p:cNvPr>
          <p:cNvSpPr txBox="1"/>
          <p:nvPr/>
        </p:nvSpPr>
        <p:spPr>
          <a:xfrm>
            <a:off x="970092" y="5819809"/>
            <a:ext cx="2399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201811003 </a:t>
            </a:r>
            <a:r>
              <a:rPr lang="ko-KR" altLang="en-US" sz="1600" dirty="0">
                <a:solidFill>
                  <a:schemeClr val="bg1"/>
                </a:solidFill>
              </a:rPr>
              <a:t>최우석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DB53E82-6978-42B1-620B-747BC37EF3DA}"/>
              </a:ext>
            </a:extLst>
          </p:cNvPr>
          <p:cNvSpPr/>
          <p:nvPr/>
        </p:nvSpPr>
        <p:spPr>
          <a:xfrm>
            <a:off x="763058" y="5905233"/>
            <a:ext cx="169892" cy="167705"/>
          </a:xfrm>
          <a:prstGeom prst="rect">
            <a:avLst/>
          </a:prstGeom>
          <a:solidFill>
            <a:schemeClr val="bg1"/>
          </a:solidFill>
          <a:ln w="19050">
            <a:solidFill>
              <a:srgbClr val="515B53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C4E00A-AA52-0435-721C-498C62D152B5}"/>
              </a:ext>
            </a:extLst>
          </p:cNvPr>
          <p:cNvSpPr txBox="1"/>
          <p:nvPr/>
        </p:nvSpPr>
        <p:spPr>
          <a:xfrm>
            <a:off x="970092" y="6168643"/>
            <a:ext cx="2399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201810898 </a:t>
            </a:r>
            <a:r>
              <a:rPr lang="ko-KR" altLang="en-US" sz="1600" dirty="0">
                <a:solidFill>
                  <a:schemeClr val="bg1"/>
                </a:solidFill>
              </a:rPr>
              <a:t>고명세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FDB67E-212B-F308-097F-BA6EFEAF54FE}"/>
              </a:ext>
            </a:extLst>
          </p:cNvPr>
          <p:cNvSpPr/>
          <p:nvPr/>
        </p:nvSpPr>
        <p:spPr>
          <a:xfrm>
            <a:off x="763058" y="6254067"/>
            <a:ext cx="169892" cy="167705"/>
          </a:xfrm>
          <a:prstGeom prst="rect">
            <a:avLst/>
          </a:prstGeom>
          <a:solidFill>
            <a:schemeClr val="bg1"/>
          </a:solidFill>
          <a:ln w="19050">
            <a:solidFill>
              <a:srgbClr val="515B53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297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rgbClr val="7888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8887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설계 내용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rgbClr val="515B53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01C8359-D2B7-D46A-0DD6-3BCD1A22A5BA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rgbClr val="7888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8887B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0219-6769-392B-D232-8F544F4BD497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클래스 다이어그램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6EF79-673A-8278-6616-59D9BA29350A}"/>
              </a:ext>
            </a:extLst>
          </p:cNvPr>
          <p:cNvSpPr txBox="1"/>
          <p:nvPr/>
        </p:nvSpPr>
        <p:spPr>
          <a:xfrm>
            <a:off x="1267200" y="1065702"/>
            <a:ext cx="4550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의류 데이터 </a:t>
            </a:r>
            <a:r>
              <a:rPr lang="en-US" altLang="ko-KR" sz="2000" dirty="0"/>
              <a:t>/ </a:t>
            </a:r>
            <a:r>
              <a:rPr lang="ko-KR" altLang="en-US" sz="2000" dirty="0"/>
              <a:t>사진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450F79E-907D-4E03-0A77-52204DCD1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538" y="1465812"/>
            <a:ext cx="4550503" cy="516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923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rgbClr val="7888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8887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설계 내용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rgbClr val="515B53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01C8359-D2B7-D46A-0DD6-3BCD1A22A5BA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rgbClr val="7888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8887B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0219-6769-392B-D232-8F544F4BD497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클래스 다이어그램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6EF79-673A-8278-6616-59D9BA29350A}"/>
              </a:ext>
            </a:extLst>
          </p:cNvPr>
          <p:cNvSpPr txBox="1"/>
          <p:nvPr/>
        </p:nvSpPr>
        <p:spPr>
          <a:xfrm>
            <a:off x="1267200" y="1065702"/>
            <a:ext cx="4550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캘린더 </a:t>
            </a:r>
            <a:r>
              <a:rPr lang="en-US" altLang="ko-KR" sz="2000" dirty="0"/>
              <a:t>/ </a:t>
            </a:r>
            <a:r>
              <a:rPr lang="ko-KR" altLang="en-US" sz="2000" dirty="0" err="1"/>
              <a:t>데일리포토</a:t>
            </a:r>
            <a:endParaRPr lang="ko-KR" altLang="en-US" sz="2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D41AB7B-BB28-66B5-0499-1FE0B114D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15" y="1639033"/>
            <a:ext cx="11039150" cy="48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46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rgbClr val="7888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8887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설계 내용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rgbClr val="515B53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01C8359-D2B7-D46A-0DD6-3BCD1A22A5BA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rgbClr val="7888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8887B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0219-6769-392B-D232-8F544F4BD497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시퀀스 다이어그램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6EF79-673A-8278-6616-59D9BA29350A}"/>
              </a:ext>
            </a:extLst>
          </p:cNvPr>
          <p:cNvSpPr txBox="1"/>
          <p:nvPr/>
        </p:nvSpPr>
        <p:spPr>
          <a:xfrm>
            <a:off x="1267200" y="1065702"/>
            <a:ext cx="4550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시퀀스 다이어그램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F5F6F26-BC4A-A3D1-1220-AFA857291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730" y="1746667"/>
            <a:ext cx="7458815" cy="457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1A8A7C5-F359-51DB-9A62-E5A40392B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16" y="3118206"/>
            <a:ext cx="4398887" cy="294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05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옷을 정리하는 사람">
            <a:extLst>
              <a:ext uri="{FF2B5EF4-FFF2-40B4-BE49-F238E27FC236}">
                <a16:creationId xmlns:a16="http://schemas.microsoft.com/office/drawing/2014/main" id="{92D39F58-FCA7-09DB-62AF-B79B76B1B5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788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Hanger</a:t>
            </a:r>
            <a:endParaRPr lang="ko-KR" altLang="en-US" sz="1400" dirty="0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DE24A4-37D8-1833-7941-C5B5F89BAF34}"/>
              </a:ext>
            </a:extLst>
          </p:cNvPr>
          <p:cNvSpPr txBox="1"/>
          <p:nvPr/>
        </p:nvSpPr>
        <p:spPr>
          <a:xfrm>
            <a:off x="597954" y="2113444"/>
            <a:ext cx="4796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/>
              <a:t>구현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0ED40-114B-1E69-9E7A-E2A91205373F}"/>
              </a:ext>
            </a:extLst>
          </p:cNvPr>
          <p:cNvSpPr txBox="1"/>
          <p:nvPr/>
        </p:nvSpPr>
        <p:spPr>
          <a:xfrm>
            <a:off x="9221638" y="849512"/>
            <a:ext cx="1699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/>
              <a:t>03</a:t>
            </a:r>
            <a:endParaRPr lang="ko-KR" altLang="en-US" sz="4800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F92B93-8133-8A4B-9548-5574DD336CB2}"/>
              </a:ext>
            </a:extLst>
          </p:cNvPr>
          <p:cNvCxnSpPr/>
          <p:nvPr/>
        </p:nvCxnSpPr>
        <p:spPr>
          <a:xfrm>
            <a:off x="1066800" y="4165600"/>
            <a:ext cx="695326" cy="0"/>
          </a:xfrm>
          <a:prstGeom prst="line">
            <a:avLst/>
          </a:prstGeom>
          <a:ln w="19050">
            <a:solidFill>
              <a:srgbClr val="3857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AE76A79-77C8-A1EE-C5AC-24B94FEE10B0}"/>
              </a:ext>
            </a:extLst>
          </p:cNvPr>
          <p:cNvSpPr txBox="1"/>
          <p:nvPr/>
        </p:nvSpPr>
        <p:spPr>
          <a:xfrm>
            <a:off x="1176770" y="4564155"/>
            <a:ext cx="1819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Hanger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9F1DE1-C3E9-928A-314F-7A37D12E08FC}"/>
              </a:ext>
            </a:extLst>
          </p:cNvPr>
          <p:cNvSpPr txBox="1"/>
          <p:nvPr/>
        </p:nvSpPr>
        <p:spPr>
          <a:xfrm>
            <a:off x="1176771" y="5277967"/>
            <a:ext cx="121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Hanger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97B243-02B8-BC75-6E6A-B57AA73A7450}"/>
              </a:ext>
            </a:extLst>
          </p:cNvPr>
          <p:cNvSpPr txBox="1"/>
          <p:nvPr/>
        </p:nvSpPr>
        <p:spPr>
          <a:xfrm>
            <a:off x="1176771" y="5992852"/>
            <a:ext cx="1493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Hanger</a:t>
            </a:r>
            <a:endParaRPr lang="ko-KR" altLang="en-US" sz="14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18B4114-94EB-23BE-FFF7-8A239C13D71A}"/>
              </a:ext>
            </a:extLst>
          </p:cNvPr>
          <p:cNvCxnSpPr/>
          <p:nvPr/>
        </p:nvCxnSpPr>
        <p:spPr>
          <a:xfrm>
            <a:off x="863933" y="4871932"/>
            <a:ext cx="34163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C1B053D-73D6-307A-D5D6-B7C963ACB100}"/>
              </a:ext>
            </a:extLst>
          </p:cNvPr>
          <p:cNvCxnSpPr/>
          <p:nvPr/>
        </p:nvCxnSpPr>
        <p:spPr>
          <a:xfrm>
            <a:off x="863746" y="5585744"/>
            <a:ext cx="34163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D90BDF0-6FBE-F71F-16C0-B3B2A8F656D4}"/>
              </a:ext>
            </a:extLst>
          </p:cNvPr>
          <p:cNvCxnSpPr/>
          <p:nvPr/>
        </p:nvCxnSpPr>
        <p:spPr>
          <a:xfrm>
            <a:off x="863746" y="6300629"/>
            <a:ext cx="34163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래픽 19" descr="배지 체크 표시1 단색으로 채워진">
            <a:extLst>
              <a:ext uri="{FF2B5EF4-FFF2-40B4-BE49-F238E27FC236}">
                <a16:creationId xmlns:a16="http://schemas.microsoft.com/office/drawing/2014/main" id="{D2312111-1DE1-2370-0FE3-21A9D3709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680" y="4581019"/>
            <a:ext cx="274047" cy="274047"/>
          </a:xfrm>
          <a:prstGeom prst="rect">
            <a:avLst/>
          </a:prstGeom>
        </p:spPr>
      </p:pic>
      <p:pic>
        <p:nvPicPr>
          <p:cNvPr id="21" name="그래픽 20" descr="배지 체크 표시1 단색으로 채워진">
            <a:extLst>
              <a:ext uri="{FF2B5EF4-FFF2-40B4-BE49-F238E27FC236}">
                <a16:creationId xmlns:a16="http://schemas.microsoft.com/office/drawing/2014/main" id="{20C5C52D-BC53-7DA8-913E-C70A2C356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918" y="5294831"/>
            <a:ext cx="274047" cy="274047"/>
          </a:xfrm>
          <a:prstGeom prst="rect">
            <a:avLst/>
          </a:prstGeom>
        </p:spPr>
      </p:pic>
      <p:pic>
        <p:nvPicPr>
          <p:cNvPr id="22" name="그래픽 21" descr="배지 체크 표시1 단색으로 채워진">
            <a:extLst>
              <a:ext uri="{FF2B5EF4-FFF2-40B4-BE49-F238E27FC236}">
                <a16:creationId xmlns:a16="http://schemas.microsoft.com/office/drawing/2014/main" id="{DF57FFA9-A6FF-F840-D88A-B315D8572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7442" y="6009716"/>
            <a:ext cx="274047" cy="27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0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옷을 정리하는 사람">
            <a:extLst>
              <a:ext uri="{FF2B5EF4-FFF2-40B4-BE49-F238E27FC236}">
                <a16:creationId xmlns:a16="http://schemas.microsoft.com/office/drawing/2014/main" id="{EFFA6DEE-6758-0E1F-02C5-ED8AB069C4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788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Hanger</a:t>
            </a:r>
            <a:endParaRPr lang="ko-KR" altLang="en-US" sz="1400" dirty="0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DE24A4-37D8-1833-7941-C5B5F89BAF34}"/>
              </a:ext>
            </a:extLst>
          </p:cNvPr>
          <p:cNvSpPr txBox="1"/>
          <p:nvPr/>
        </p:nvSpPr>
        <p:spPr>
          <a:xfrm>
            <a:off x="597954" y="2113444"/>
            <a:ext cx="4796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/>
              <a:t>프로젝트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0ED40-114B-1E69-9E7A-E2A91205373F}"/>
              </a:ext>
            </a:extLst>
          </p:cNvPr>
          <p:cNvSpPr txBox="1"/>
          <p:nvPr/>
        </p:nvSpPr>
        <p:spPr>
          <a:xfrm>
            <a:off x="9221638" y="849512"/>
            <a:ext cx="1699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/>
              <a:t>04</a:t>
            </a:r>
            <a:endParaRPr lang="ko-KR" altLang="en-US" sz="4800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F92B93-8133-8A4B-9548-5574DD336CB2}"/>
              </a:ext>
            </a:extLst>
          </p:cNvPr>
          <p:cNvCxnSpPr/>
          <p:nvPr/>
        </p:nvCxnSpPr>
        <p:spPr>
          <a:xfrm>
            <a:off x="1066800" y="4165600"/>
            <a:ext cx="695326" cy="0"/>
          </a:xfrm>
          <a:prstGeom prst="line">
            <a:avLst/>
          </a:prstGeom>
          <a:ln w="19050">
            <a:solidFill>
              <a:srgbClr val="3857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AE76A79-77C8-A1EE-C5AC-24B94FEE10B0}"/>
              </a:ext>
            </a:extLst>
          </p:cNvPr>
          <p:cNvSpPr txBox="1"/>
          <p:nvPr/>
        </p:nvSpPr>
        <p:spPr>
          <a:xfrm>
            <a:off x="1176770" y="4564155"/>
            <a:ext cx="1819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Hanger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9F1DE1-C3E9-928A-314F-7A37D12E08FC}"/>
              </a:ext>
            </a:extLst>
          </p:cNvPr>
          <p:cNvSpPr txBox="1"/>
          <p:nvPr/>
        </p:nvSpPr>
        <p:spPr>
          <a:xfrm>
            <a:off x="1176771" y="5277967"/>
            <a:ext cx="121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Hanger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97B243-02B8-BC75-6E6A-B57AA73A7450}"/>
              </a:ext>
            </a:extLst>
          </p:cNvPr>
          <p:cNvSpPr txBox="1"/>
          <p:nvPr/>
        </p:nvSpPr>
        <p:spPr>
          <a:xfrm>
            <a:off x="1176771" y="5992852"/>
            <a:ext cx="1493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Hanger</a:t>
            </a:r>
            <a:endParaRPr lang="ko-KR" altLang="en-US" sz="14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18B4114-94EB-23BE-FFF7-8A239C13D71A}"/>
              </a:ext>
            </a:extLst>
          </p:cNvPr>
          <p:cNvCxnSpPr/>
          <p:nvPr/>
        </p:nvCxnSpPr>
        <p:spPr>
          <a:xfrm>
            <a:off x="863933" y="4871932"/>
            <a:ext cx="34163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C1B053D-73D6-307A-D5D6-B7C963ACB100}"/>
              </a:ext>
            </a:extLst>
          </p:cNvPr>
          <p:cNvCxnSpPr/>
          <p:nvPr/>
        </p:nvCxnSpPr>
        <p:spPr>
          <a:xfrm>
            <a:off x="863746" y="5585744"/>
            <a:ext cx="34163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D90BDF0-6FBE-F71F-16C0-B3B2A8F656D4}"/>
              </a:ext>
            </a:extLst>
          </p:cNvPr>
          <p:cNvCxnSpPr/>
          <p:nvPr/>
        </p:nvCxnSpPr>
        <p:spPr>
          <a:xfrm>
            <a:off x="863746" y="6300629"/>
            <a:ext cx="34163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래픽 19" descr="배지 체크 표시1 단색으로 채워진">
            <a:extLst>
              <a:ext uri="{FF2B5EF4-FFF2-40B4-BE49-F238E27FC236}">
                <a16:creationId xmlns:a16="http://schemas.microsoft.com/office/drawing/2014/main" id="{D2312111-1DE1-2370-0FE3-21A9D3709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680" y="4581019"/>
            <a:ext cx="274047" cy="274047"/>
          </a:xfrm>
          <a:prstGeom prst="rect">
            <a:avLst/>
          </a:prstGeom>
        </p:spPr>
      </p:pic>
      <p:pic>
        <p:nvPicPr>
          <p:cNvPr id="21" name="그래픽 20" descr="배지 체크 표시1 단색으로 채워진">
            <a:extLst>
              <a:ext uri="{FF2B5EF4-FFF2-40B4-BE49-F238E27FC236}">
                <a16:creationId xmlns:a16="http://schemas.microsoft.com/office/drawing/2014/main" id="{20C5C52D-BC53-7DA8-913E-C70A2C356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918" y="5294831"/>
            <a:ext cx="274047" cy="274047"/>
          </a:xfrm>
          <a:prstGeom prst="rect">
            <a:avLst/>
          </a:prstGeom>
        </p:spPr>
      </p:pic>
      <p:pic>
        <p:nvPicPr>
          <p:cNvPr id="22" name="그래픽 21" descr="배지 체크 표시1 단색으로 채워진">
            <a:extLst>
              <a:ext uri="{FF2B5EF4-FFF2-40B4-BE49-F238E27FC236}">
                <a16:creationId xmlns:a16="http://schemas.microsoft.com/office/drawing/2014/main" id="{DF57FFA9-A6FF-F840-D88A-B315D8572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7442" y="6009716"/>
            <a:ext cx="274047" cy="27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17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옷을 정리하는 사람">
            <a:extLst>
              <a:ext uri="{FF2B5EF4-FFF2-40B4-BE49-F238E27FC236}">
                <a16:creationId xmlns:a16="http://schemas.microsoft.com/office/drawing/2014/main" id="{EE357BFF-E829-F64F-DDBF-73703972CE3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0A257B-5AF6-983E-0E3A-2FF77FAEA973}"/>
              </a:ext>
            </a:extLst>
          </p:cNvPr>
          <p:cNvSpPr/>
          <p:nvPr/>
        </p:nvSpPr>
        <p:spPr>
          <a:xfrm>
            <a:off x="163627" y="158817"/>
            <a:ext cx="3744229" cy="6535554"/>
          </a:xfrm>
          <a:prstGeom prst="rect">
            <a:avLst/>
          </a:prstGeom>
          <a:solidFill>
            <a:schemeClr val="tx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1FF25D-EF4F-45E6-DE87-2BA65960C0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9829" y="1566740"/>
            <a:ext cx="3152457" cy="1071562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Hanger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E95C04-17A6-9922-7182-25A2342B60C4}"/>
              </a:ext>
            </a:extLst>
          </p:cNvPr>
          <p:cNvSpPr txBox="1"/>
          <p:nvPr/>
        </p:nvSpPr>
        <p:spPr>
          <a:xfrm>
            <a:off x="1059776" y="4223601"/>
            <a:ext cx="195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전지적 소공 시점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3131782-8FA8-179D-E6E2-E5EB8B85F00E}"/>
              </a:ext>
            </a:extLst>
          </p:cNvPr>
          <p:cNvCxnSpPr>
            <a:cxnSpLocks/>
          </p:cNvCxnSpPr>
          <p:nvPr/>
        </p:nvCxnSpPr>
        <p:spPr>
          <a:xfrm>
            <a:off x="505745" y="1787154"/>
            <a:ext cx="0" cy="79761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807A681-EB95-E008-F272-32870BD60D27}"/>
              </a:ext>
            </a:extLst>
          </p:cNvPr>
          <p:cNvSpPr txBox="1"/>
          <p:nvPr/>
        </p:nvSpPr>
        <p:spPr>
          <a:xfrm>
            <a:off x="970092" y="4782739"/>
            <a:ext cx="2399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201811002 </a:t>
            </a:r>
            <a:r>
              <a:rPr lang="ko-KR" altLang="en-US" sz="1600" dirty="0">
                <a:solidFill>
                  <a:schemeClr val="bg1"/>
                </a:solidFill>
              </a:rPr>
              <a:t>최승호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>
                <a:solidFill>
                  <a:schemeClr val="bg1"/>
                </a:solidFill>
              </a:rPr>
              <a:t>조장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5CCCC6-6EEC-F9D9-9C6D-4B83567A6B98}"/>
              </a:ext>
            </a:extLst>
          </p:cNvPr>
          <p:cNvSpPr/>
          <p:nvPr/>
        </p:nvSpPr>
        <p:spPr>
          <a:xfrm>
            <a:off x="763058" y="4868163"/>
            <a:ext cx="169892" cy="167705"/>
          </a:xfrm>
          <a:prstGeom prst="rect">
            <a:avLst/>
          </a:prstGeom>
          <a:solidFill>
            <a:schemeClr val="bg1"/>
          </a:solidFill>
          <a:ln w="19050">
            <a:solidFill>
              <a:srgbClr val="515B53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83E7CF-2A66-8D0C-512B-EBBCE9443F95}"/>
              </a:ext>
            </a:extLst>
          </p:cNvPr>
          <p:cNvSpPr txBox="1"/>
          <p:nvPr/>
        </p:nvSpPr>
        <p:spPr>
          <a:xfrm>
            <a:off x="970092" y="5126857"/>
            <a:ext cx="2399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201810913 </a:t>
            </a:r>
            <a:r>
              <a:rPr lang="ko-KR" altLang="en-US" sz="1600" dirty="0">
                <a:solidFill>
                  <a:schemeClr val="bg1"/>
                </a:solidFill>
              </a:rPr>
              <a:t>김영재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F9D26C8-F1F4-1456-7B11-C2927E901D4E}"/>
              </a:ext>
            </a:extLst>
          </p:cNvPr>
          <p:cNvSpPr/>
          <p:nvPr/>
        </p:nvSpPr>
        <p:spPr>
          <a:xfrm>
            <a:off x="763058" y="5212281"/>
            <a:ext cx="169892" cy="167705"/>
          </a:xfrm>
          <a:prstGeom prst="rect">
            <a:avLst/>
          </a:prstGeom>
          <a:solidFill>
            <a:schemeClr val="bg1"/>
          </a:solidFill>
          <a:ln w="19050">
            <a:solidFill>
              <a:srgbClr val="515B53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DBE381-E43C-572A-460D-73FC9D2416BA}"/>
              </a:ext>
            </a:extLst>
          </p:cNvPr>
          <p:cNvSpPr txBox="1"/>
          <p:nvPr/>
        </p:nvSpPr>
        <p:spPr>
          <a:xfrm>
            <a:off x="970092" y="5472547"/>
            <a:ext cx="2399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201810972 </a:t>
            </a:r>
            <a:r>
              <a:rPr lang="ko-KR" altLang="en-US" sz="1600" dirty="0" err="1">
                <a:solidFill>
                  <a:schemeClr val="bg1"/>
                </a:solidFill>
              </a:rPr>
              <a:t>이원민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5612C78-2ADD-0A66-1AE9-59EC46D5A15D}"/>
              </a:ext>
            </a:extLst>
          </p:cNvPr>
          <p:cNvSpPr/>
          <p:nvPr/>
        </p:nvSpPr>
        <p:spPr>
          <a:xfrm>
            <a:off x="763058" y="5557971"/>
            <a:ext cx="169892" cy="167705"/>
          </a:xfrm>
          <a:prstGeom prst="rect">
            <a:avLst/>
          </a:prstGeom>
          <a:solidFill>
            <a:schemeClr val="bg1"/>
          </a:solidFill>
          <a:ln w="19050">
            <a:solidFill>
              <a:srgbClr val="515B53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98BA57-55DD-FE15-FB0F-EBF5636A22E8}"/>
              </a:ext>
            </a:extLst>
          </p:cNvPr>
          <p:cNvSpPr txBox="1"/>
          <p:nvPr/>
        </p:nvSpPr>
        <p:spPr>
          <a:xfrm>
            <a:off x="970092" y="5819809"/>
            <a:ext cx="2399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201811003 </a:t>
            </a:r>
            <a:r>
              <a:rPr lang="ko-KR" altLang="en-US" sz="1600" dirty="0">
                <a:solidFill>
                  <a:schemeClr val="bg1"/>
                </a:solidFill>
              </a:rPr>
              <a:t>최우석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DB53E82-6978-42B1-620B-747BC37EF3DA}"/>
              </a:ext>
            </a:extLst>
          </p:cNvPr>
          <p:cNvSpPr/>
          <p:nvPr/>
        </p:nvSpPr>
        <p:spPr>
          <a:xfrm>
            <a:off x="763058" y="5905233"/>
            <a:ext cx="169892" cy="167705"/>
          </a:xfrm>
          <a:prstGeom prst="rect">
            <a:avLst/>
          </a:prstGeom>
          <a:solidFill>
            <a:schemeClr val="bg1"/>
          </a:solidFill>
          <a:ln w="19050">
            <a:solidFill>
              <a:srgbClr val="515B53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C4E00A-AA52-0435-721C-498C62D152B5}"/>
              </a:ext>
            </a:extLst>
          </p:cNvPr>
          <p:cNvSpPr txBox="1"/>
          <p:nvPr/>
        </p:nvSpPr>
        <p:spPr>
          <a:xfrm>
            <a:off x="970092" y="6168643"/>
            <a:ext cx="2399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201810898 </a:t>
            </a:r>
            <a:r>
              <a:rPr lang="ko-KR" altLang="en-US" sz="1600" dirty="0">
                <a:solidFill>
                  <a:schemeClr val="bg1"/>
                </a:solidFill>
              </a:rPr>
              <a:t>고명세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FDB67E-212B-F308-097F-BA6EFEAF54FE}"/>
              </a:ext>
            </a:extLst>
          </p:cNvPr>
          <p:cNvSpPr/>
          <p:nvPr/>
        </p:nvSpPr>
        <p:spPr>
          <a:xfrm>
            <a:off x="763058" y="6254067"/>
            <a:ext cx="169892" cy="167705"/>
          </a:xfrm>
          <a:prstGeom prst="rect">
            <a:avLst/>
          </a:prstGeom>
          <a:solidFill>
            <a:schemeClr val="bg1"/>
          </a:solidFill>
          <a:ln w="19050">
            <a:solidFill>
              <a:srgbClr val="515B53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973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864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Hanger</a:t>
            </a:r>
            <a:endParaRPr lang="ko-KR" altLang="en-US" sz="1400" dirty="0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BE04CA-E9EC-E71B-E525-CE30C2D3E4C2}"/>
              </a:ext>
            </a:extLst>
          </p:cNvPr>
          <p:cNvSpPr txBox="1"/>
          <p:nvPr/>
        </p:nvSpPr>
        <p:spPr>
          <a:xfrm>
            <a:off x="4840252" y="1266825"/>
            <a:ext cx="2505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발표 순서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510468-9F13-0EB2-68D6-C5CA303E91C4}"/>
              </a:ext>
            </a:extLst>
          </p:cNvPr>
          <p:cNvSpPr txBox="1"/>
          <p:nvPr/>
        </p:nvSpPr>
        <p:spPr>
          <a:xfrm>
            <a:off x="1395334" y="2660781"/>
            <a:ext cx="751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01</a:t>
            </a:r>
            <a:endParaRPr lang="ko-KR" altLang="en-US" sz="28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354B4D-6785-E139-A080-A96EAAC1F945}"/>
              </a:ext>
            </a:extLst>
          </p:cNvPr>
          <p:cNvSpPr/>
          <p:nvPr/>
        </p:nvSpPr>
        <p:spPr>
          <a:xfrm>
            <a:off x="1024416" y="4026299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44199C-B901-ECAB-8307-9D966EFCB623}"/>
              </a:ext>
            </a:extLst>
          </p:cNvPr>
          <p:cNvSpPr txBox="1"/>
          <p:nvPr/>
        </p:nvSpPr>
        <p:spPr>
          <a:xfrm>
            <a:off x="1134386" y="3922664"/>
            <a:ext cx="1819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고객 </a:t>
            </a:r>
            <a:r>
              <a:rPr lang="ko-KR" altLang="en-US" sz="1400"/>
              <a:t>기능 요구사항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6129BB-0606-B7A3-D269-EF2936D66E54}"/>
              </a:ext>
            </a:extLst>
          </p:cNvPr>
          <p:cNvSpPr txBox="1"/>
          <p:nvPr/>
        </p:nvSpPr>
        <p:spPr>
          <a:xfrm>
            <a:off x="977158" y="3184001"/>
            <a:ext cx="1650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요구사항 분석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C1E89BF-A0FC-2346-05D0-7A7D408A5422}"/>
              </a:ext>
            </a:extLst>
          </p:cNvPr>
          <p:cNvCxnSpPr>
            <a:cxnSpLocks/>
          </p:cNvCxnSpPr>
          <p:nvPr/>
        </p:nvCxnSpPr>
        <p:spPr>
          <a:xfrm>
            <a:off x="3217653" y="3178366"/>
            <a:ext cx="0" cy="23771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1AC7B7C-F940-5971-F7F3-4DB63B8B2661}"/>
              </a:ext>
            </a:extLst>
          </p:cNvPr>
          <p:cNvSpPr txBox="1"/>
          <p:nvPr/>
        </p:nvSpPr>
        <p:spPr>
          <a:xfrm>
            <a:off x="4278275" y="2660781"/>
            <a:ext cx="751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02</a:t>
            </a:r>
            <a:endParaRPr lang="ko-KR" altLang="en-US" sz="28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5107CA-9684-16E3-E378-B9975A44568D}"/>
              </a:ext>
            </a:extLst>
          </p:cNvPr>
          <p:cNvSpPr/>
          <p:nvPr/>
        </p:nvSpPr>
        <p:spPr>
          <a:xfrm>
            <a:off x="3907357" y="4026299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37FC69-326F-AC82-E482-0D703E2E24FA}"/>
              </a:ext>
            </a:extLst>
          </p:cNvPr>
          <p:cNvSpPr txBox="1"/>
          <p:nvPr/>
        </p:nvSpPr>
        <p:spPr>
          <a:xfrm>
            <a:off x="4017327" y="3922664"/>
            <a:ext cx="1433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Class Diagram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DD1E65-BBE3-78A4-1A0C-360BD7FBF759}"/>
              </a:ext>
            </a:extLst>
          </p:cNvPr>
          <p:cNvSpPr txBox="1"/>
          <p:nvPr/>
        </p:nvSpPr>
        <p:spPr>
          <a:xfrm>
            <a:off x="3860099" y="3184001"/>
            <a:ext cx="1650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설계 내용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CA2C4D5-CC60-C7D7-BD3A-30C716106042}"/>
              </a:ext>
            </a:extLst>
          </p:cNvPr>
          <p:cNvCxnSpPr>
            <a:cxnSpLocks/>
          </p:cNvCxnSpPr>
          <p:nvPr/>
        </p:nvCxnSpPr>
        <p:spPr>
          <a:xfrm>
            <a:off x="6096000" y="3178366"/>
            <a:ext cx="0" cy="23771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A6E4145-CC50-0571-5379-D04AF6099F0B}"/>
              </a:ext>
            </a:extLst>
          </p:cNvPr>
          <p:cNvSpPr txBox="1"/>
          <p:nvPr/>
        </p:nvSpPr>
        <p:spPr>
          <a:xfrm>
            <a:off x="7159372" y="2660781"/>
            <a:ext cx="751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03</a:t>
            </a:r>
            <a:endParaRPr lang="ko-KR" altLang="en-US" sz="28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E3FB13-9BED-1985-C12B-8940B386A969}"/>
              </a:ext>
            </a:extLst>
          </p:cNvPr>
          <p:cNvSpPr/>
          <p:nvPr/>
        </p:nvSpPr>
        <p:spPr>
          <a:xfrm>
            <a:off x="6788454" y="4026299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A3D2CC-F4F2-EAEF-387E-2B2AAAEBD90E}"/>
              </a:ext>
            </a:extLst>
          </p:cNvPr>
          <p:cNvSpPr txBox="1"/>
          <p:nvPr/>
        </p:nvSpPr>
        <p:spPr>
          <a:xfrm>
            <a:off x="6898424" y="3922664"/>
            <a:ext cx="1514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Hanger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348D75-97D2-AF76-14D9-608D528E5CBC}"/>
              </a:ext>
            </a:extLst>
          </p:cNvPr>
          <p:cNvSpPr txBox="1"/>
          <p:nvPr/>
        </p:nvSpPr>
        <p:spPr>
          <a:xfrm>
            <a:off x="6741196" y="3184001"/>
            <a:ext cx="1650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구현 결과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06DBFAC-7AC2-870F-5DEC-E327C9204D51}"/>
              </a:ext>
            </a:extLst>
          </p:cNvPr>
          <p:cNvCxnSpPr>
            <a:cxnSpLocks/>
          </p:cNvCxnSpPr>
          <p:nvPr/>
        </p:nvCxnSpPr>
        <p:spPr>
          <a:xfrm>
            <a:off x="8982974" y="3178366"/>
            <a:ext cx="0" cy="23771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F530365-5CC8-76C7-74E7-79F121011A17}"/>
              </a:ext>
            </a:extLst>
          </p:cNvPr>
          <p:cNvSpPr txBox="1"/>
          <p:nvPr/>
        </p:nvSpPr>
        <p:spPr>
          <a:xfrm>
            <a:off x="10046345" y="2660781"/>
            <a:ext cx="751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04</a:t>
            </a:r>
            <a:endParaRPr lang="ko-KR" altLang="en-US" sz="28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2B2EBD1-4B22-048F-EAC1-9DC768643644}"/>
              </a:ext>
            </a:extLst>
          </p:cNvPr>
          <p:cNvSpPr/>
          <p:nvPr/>
        </p:nvSpPr>
        <p:spPr>
          <a:xfrm>
            <a:off x="9675427" y="4026299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CB751D-380D-CF91-85D0-B4CE271CA48A}"/>
              </a:ext>
            </a:extLst>
          </p:cNvPr>
          <p:cNvSpPr txBox="1"/>
          <p:nvPr/>
        </p:nvSpPr>
        <p:spPr>
          <a:xfrm>
            <a:off x="9785398" y="3922664"/>
            <a:ext cx="864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Hanger</a:t>
            </a:r>
            <a:endParaRPr lang="ko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11F37C-22DF-C0A8-B9B9-273C4F41D861}"/>
              </a:ext>
            </a:extLst>
          </p:cNvPr>
          <p:cNvSpPr txBox="1"/>
          <p:nvPr/>
        </p:nvSpPr>
        <p:spPr>
          <a:xfrm>
            <a:off x="9628169" y="3184001"/>
            <a:ext cx="1650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프로젝트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2E430E7-2056-BBE7-8A15-5B979DA8BDB3}"/>
              </a:ext>
            </a:extLst>
          </p:cNvPr>
          <p:cNvSpPr/>
          <p:nvPr/>
        </p:nvSpPr>
        <p:spPr>
          <a:xfrm>
            <a:off x="1024416" y="4740111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26DD72-53E4-E9F9-F82D-547A10186E23}"/>
              </a:ext>
            </a:extLst>
          </p:cNvPr>
          <p:cNvSpPr txBox="1"/>
          <p:nvPr/>
        </p:nvSpPr>
        <p:spPr>
          <a:xfrm>
            <a:off x="1134387" y="4636476"/>
            <a:ext cx="121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사용자 분석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16976E5-7733-049A-A784-F509D3F74366}"/>
              </a:ext>
            </a:extLst>
          </p:cNvPr>
          <p:cNvSpPr/>
          <p:nvPr/>
        </p:nvSpPr>
        <p:spPr>
          <a:xfrm>
            <a:off x="1024416" y="5454996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29A80B-1C34-093B-3A70-76E48DB622E1}"/>
              </a:ext>
            </a:extLst>
          </p:cNvPr>
          <p:cNvSpPr txBox="1"/>
          <p:nvPr/>
        </p:nvSpPr>
        <p:spPr>
          <a:xfrm>
            <a:off x="1134387" y="5351361"/>
            <a:ext cx="1493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err="1"/>
              <a:t>유스케이스</a:t>
            </a:r>
            <a:r>
              <a:rPr lang="ko-KR" altLang="en-US" sz="1400" dirty="0"/>
              <a:t> 목록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02F9F06-8F46-85CF-A0F4-3FC55FE9931A}"/>
              </a:ext>
            </a:extLst>
          </p:cNvPr>
          <p:cNvSpPr/>
          <p:nvPr/>
        </p:nvSpPr>
        <p:spPr>
          <a:xfrm>
            <a:off x="3911389" y="4740111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043CD5-C7B1-2517-3B81-5EA8C453568A}"/>
              </a:ext>
            </a:extLst>
          </p:cNvPr>
          <p:cNvSpPr txBox="1"/>
          <p:nvPr/>
        </p:nvSpPr>
        <p:spPr>
          <a:xfrm>
            <a:off x="4021359" y="4636476"/>
            <a:ext cx="1815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Sequence Diagram</a:t>
            </a:r>
            <a:endParaRPr lang="ko-KR" altLang="en-US" sz="14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08E85B4-2B44-E6EE-CCEC-0FE1BFAC088B}"/>
              </a:ext>
            </a:extLst>
          </p:cNvPr>
          <p:cNvSpPr/>
          <p:nvPr/>
        </p:nvSpPr>
        <p:spPr>
          <a:xfrm>
            <a:off x="6790197" y="4740111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1A3C9F-3379-159A-E30D-A45AB52B1D52}"/>
              </a:ext>
            </a:extLst>
          </p:cNvPr>
          <p:cNvSpPr txBox="1"/>
          <p:nvPr/>
        </p:nvSpPr>
        <p:spPr>
          <a:xfrm>
            <a:off x="6900167" y="4636476"/>
            <a:ext cx="15130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Hanger</a:t>
            </a:r>
            <a:endParaRPr lang="ko-KR" altLang="en-US" sz="14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01C8359-D2B7-D46A-0DD6-3BCD1A22A5BA}"/>
              </a:ext>
            </a:extLst>
          </p:cNvPr>
          <p:cNvSpPr/>
          <p:nvPr/>
        </p:nvSpPr>
        <p:spPr>
          <a:xfrm>
            <a:off x="9675426" y="7995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0219-6769-392B-D232-8F544F4BD497}"/>
              </a:ext>
            </a:extLst>
          </p:cNvPr>
          <p:cNvSpPr txBox="1"/>
          <p:nvPr/>
        </p:nvSpPr>
        <p:spPr>
          <a:xfrm>
            <a:off x="9785397" y="695925"/>
            <a:ext cx="1559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발표 순서 </a:t>
            </a:r>
            <a:r>
              <a:rPr lang="en-US" altLang="ko-KR" sz="1400" dirty="0"/>
              <a:t>/ </a:t>
            </a:r>
            <a:r>
              <a:rPr lang="ko-KR" altLang="en-US" sz="1400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2955791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788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Hanger</a:t>
            </a:r>
            <a:endParaRPr lang="ko-KR" altLang="en-US" sz="1400" dirty="0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DE24A4-37D8-1833-7941-C5B5F89BAF34}"/>
              </a:ext>
            </a:extLst>
          </p:cNvPr>
          <p:cNvSpPr txBox="1"/>
          <p:nvPr/>
        </p:nvSpPr>
        <p:spPr>
          <a:xfrm>
            <a:off x="597954" y="2113444"/>
            <a:ext cx="4796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/>
              <a:t>요구사항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0ED40-114B-1E69-9E7A-E2A91205373F}"/>
              </a:ext>
            </a:extLst>
          </p:cNvPr>
          <p:cNvSpPr txBox="1"/>
          <p:nvPr/>
        </p:nvSpPr>
        <p:spPr>
          <a:xfrm>
            <a:off x="9221638" y="849512"/>
            <a:ext cx="1699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/>
              <a:t>01</a:t>
            </a:r>
            <a:endParaRPr lang="ko-KR" altLang="en-US" sz="4800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F92B93-8133-8A4B-9548-5574DD336CB2}"/>
              </a:ext>
            </a:extLst>
          </p:cNvPr>
          <p:cNvCxnSpPr/>
          <p:nvPr/>
        </p:nvCxnSpPr>
        <p:spPr>
          <a:xfrm>
            <a:off x="1066800" y="4165600"/>
            <a:ext cx="69532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AE76A79-77C8-A1EE-C5AC-24B94FEE10B0}"/>
              </a:ext>
            </a:extLst>
          </p:cNvPr>
          <p:cNvSpPr txBox="1"/>
          <p:nvPr/>
        </p:nvSpPr>
        <p:spPr>
          <a:xfrm>
            <a:off x="1176770" y="4564155"/>
            <a:ext cx="1819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고객 </a:t>
            </a:r>
            <a:r>
              <a:rPr lang="ko-KR" altLang="en-US" sz="1400"/>
              <a:t>기능 요구사항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9F1DE1-C3E9-928A-314F-7A37D12E08FC}"/>
              </a:ext>
            </a:extLst>
          </p:cNvPr>
          <p:cNvSpPr txBox="1"/>
          <p:nvPr/>
        </p:nvSpPr>
        <p:spPr>
          <a:xfrm>
            <a:off x="1176771" y="5277967"/>
            <a:ext cx="121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사용자 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97B243-02B8-BC75-6E6A-B57AA73A7450}"/>
              </a:ext>
            </a:extLst>
          </p:cNvPr>
          <p:cNvSpPr txBox="1"/>
          <p:nvPr/>
        </p:nvSpPr>
        <p:spPr>
          <a:xfrm>
            <a:off x="1176771" y="5992852"/>
            <a:ext cx="1493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err="1"/>
              <a:t>유스케이스</a:t>
            </a:r>
            <a:r>
              <a:rPr lang="ko-KR" altLang="en-US" sz="1400" dirty="0"/>
              <a:t> 목록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18B4114-94EB-23BE-FFF7-8A239C13D71A}"/>
              </a:ext>
            </a:extLst>
          </p:cNvPr>
          <p:cNvCxnSpPr/>
          <p:nvPr/>
        </p:nvCxnSpPr>
        <p:spPr>
          <a:xfrm>
            <a:off x="863933" y="4871932"/>
            <a:ext cx="34163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C1B053D-73D6-307A-D5D6-B7C963ACB100}"/>
              </a:ext>
            </a:extLst>
          </p:cNvPr>
          <p:cNvCxnSpPr/>
          <p:nvPr/>
        </p:nvCxnSpPr>
        <p:spPr>
          <a:xfrm>
            <a:off x="863746" y="5585744"/>
            <a:ext cx="34163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D90BDF0-6FBE-F71F-16C0-B3B2A8F656D4}"/>
              </a:ext>
            </a:extLst>
          </p:cNvPr>
          <p:cNvCxnSpPr/>
          <p:nvPr/>
        </p:nvCxnSpPr>
        <p:spPr>
          <a:xfrm>
            <a:off x="863746" y="6300629"/>
            <a:ext cx="34163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래픽 19" descr="배지 체크 표시1 단색으로 채워진">
            <a:extLst>
              <a:ext uri="{FF2B5EF4-FFF2-40B4-BE49-F238E27FC236}">
                <a16:creationId xmlns:a16="http://schemas.microsoft.com/office/drawing/2014/main" id="{D2312111-1DE1-2370-0FE3-21A9D3709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680" y="4581019"/>
            <a:ext cx="274047" cy="274047"/>
          </a:xfrm>
          <a:prstGeom prst="rect">
            <a:avLst/>
          </a:prstGeom>
        </p:spPr>
      </p:pic>
      <p:pic>
        <p:nvPicPr>
          <p:cNvPr id="21" name="그래픽 20" descr="배지 체크 표시1 단색으로 채워진">
            <a:extLst>
              <a:ext uri="{FF2B5EF4-FFF2-40B4-BE49-F238E27FC236}">
                <a16:creationId xmlns:a16="http://schemas.microsoft.com/office/drawing/2014/main" id="{20C5C52D-BC53-7DA8-913E-C70A2C356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918" y="5294831"/>
            <a:ext cx="274047" cy="274047"/>
          </a:xfrm>
          <a:prstGeom prst="rect">
            <a:avLst/>
          </a:prstGeom>
        </p:spPr>
      </p:pic>
      <p:pic>
        <p:nvPicPr>
          <p:cNvPr id="22" name="그래픽 21" descr="배지 체크 표시1 단색으로 채워진">
            <a:extLst>
              <a:ext uri="{FF2B5EF4-FFF2-40B4-BE49-F238E27FC236}">
                <a16:creationId xmlns:a16="http://schemas.microsoft.com/office/drawing/2014/main" id="{DF57FFA9-A6FF-F840-D88A-B315D8572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7442" y="6009716"/>
            <a:ext cx="274047" cy="274047"/>
          </a:xfrm>
          <a:prstGeom prst="rect">
            <a:avLst/>
          </a:prstGeom>
        </p:spPr>
      </p:pic>
      <p:pic>
        <p:nvPicPr>
          <p:cNvPr id="19" name="그림 18" descr="옷을 정리하는 사람">
            <a:extLst>
              <a:ext uri="{FF2B5EF4-FFF2-40B4-BE49-F238E27FC236}">
                <a16:creationId xmlns:a16="http://schemas.microsoft.com/office/drawing/2014/main" id="{FA24C5D4-5EEC-9239-C376-59DEE3F567E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18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rgbClr val="7888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요구사항 분석</a:t>
            </a:r>
            <a:endParaRPr lang="ko-KR" altLang="en-US" sz="1400" dirty="0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rgbClr val="515B53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01C8359-D2B7-D46A-0DD6-3BCD1A22A5BA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rgbClr val="7888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0219-6769-392B-D232-8F544F4BD497}"/>
              </a:ext>
            </a:extLst>
          </p:cNvPr>
          <p:cNvSpPr txBox="1"/>
          <p:nvPr/>
        </p:nvSpPr>
        <p:spPr>
          <a:xfrm>
            <a:off x="9794367" y="695625"/>
            <a:ext cx="1790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고객 기능 요구사항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3FF5F2-0BC1-FAFE-6C51-2725A03FA6DA}"/>
              </a:ext>
            </a:extLst>
          </p:cNvPr>
          <p:cNvSpPr txBox="1"/>
          <p:nvPr/>
        </p:nvSpPr>
        <p:spPr>
          <a:xfrm>
            <a:off x="1267201" y="1354362"/>
            <a:ext cx="3865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고객 기능 요구사항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CD6BAB-1530-990B-D2F2-335AF1FF73B2}"/>
              </a:ext>
            </a:extLst>
          </p:cNvPr>
          <p:cNvSpPr txBox="1"/>
          <p:nvPr/>
        </p:nvSpPr>
        <p:spPr>
          <a:xfrm>
            <a:off x="1743254" y="3129870"/>
            <a:ext cx="3157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계절별 분류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601B35-9966-7CD3-E12E-BAA135AA6A9E}"/>
              </a:ext>
            </a:extLst>
          </p:cNvPr>
          <p:cNvSpPr txBox="1"/>
          <p:nvPr/>
        </p:nvSpPr>
        <p:spPr>
          <a:xfrm>
            <a:off x="1743254" y="3852996"/>
            <a:ext cx="3157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카테고리별 분류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2F355C-FA4F-ADCF-B3E9-3E1D7862C341}"/>
              </a:ext>
            </a:extLst>
          </p:cNvPr>
          <p:cNvSpPr txBox="1"/>
          <p:nvPr/>
        </p:nvSpPr>
        <p:spPr>
          <a:xfrm>
            <a:off x="1743254" y="4570416"/>
            <a:ext cx="3157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원하는 의류 검색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6E5D7F-0C49-E83D-F0E2-9C4490E07AA9}"/>
              </a:ext>
            </a:extLst>
          </p:cNvPr>
          <p:cNvSpPr txBox="1"/>
          <p:nvPr/>
        </p:nvSpPr>
        <p:spPr>
          <a:xfrm>
            <a:off x="1743254" y="5287836"/>
            <a:ext cx="3157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사진 및 태그 게시</a:t>
            </a:r>
          </a:p>
        </p:txBody>
      </p:sp>
    </p:spTree>
    <p:extLst>
      <p:ext uri="{BB962C8B-B14F-4D97-AF65-F5344CB8AC3E}">
        <p14:creationId xmlns:p14="http://schemas.microsoft.com/office/powerpoint/2010/main" val="925821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rgbClr val="7888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요구사항 분석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rgbClr val="515B53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01C8359-D2B7-D46A-0DD6-3BCD1A22A5BA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rgbClr val="7888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0219-6769-392B-D232-8F544F4BD497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사용자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CFE117-0D4E-0314-603D-FB288C0D3E74}"/>
              </a:ext>
            </a:extLst>
          </p:cNvPr>
          <p:cNvSpPr txBox="1"/>
          <p:nvPr/>
        </p:nvSpPr>
        <p:spPr>
          <a:xfrm>
            <a:off x="1267201" y="1354362"/>
            <a:ext cx="3865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사용자 분석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A6AE114-2A0F-1500-A049-F8790E3A9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960" y="2437340"/>
            <a:ext cx="4143227" cy="390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8D0DBD-C071-F3DB-3653-452747063C90}"/>
              </a:ext>
            </a:extLst>
          </p:cNvPr>
          <p:cNvSpPr txBox="1"/>
          <p:nvPr/>
        </p:nvSpPr>
        <p:spPr>
          <a:xfrm>
            <a:off x="6115519" y="3105834"/>
            <a:ext cx="5478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 </a:t>
            </a:r>
            <a:r>
              <a:rPr lang="en-US" altLang="ko-KR" dirty="0"/>
              <a:t>– </a:t>
            </a:r>
            <a:r>
              <a:rPr lang="ko-KR" altLang="en-US" dirty="0"/>
              <a:t>의류 관리 </a:t>
            </a:r>
            <a:r>
              <a:rPr lang="en-US" altLang="ko-KR" dirty="0"/>
              <a:t>App</a:t>
            </a:r>
            <a:r>
              <a:rPr lang="ko-KR" altLang="en-US" dirty="0"/>
              <a:t>을 사용하는 최상위 사용자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CCB48B-5640-CA0F-2385-0D4BC6825390}"/>
              </a:ext>
            </a:extLst>
          </p:cNvPr>
          <p:cNvSpPr txBox="1"/>
          <p:nvPr/>
        </p:nvSpPr>
        <p:spPr>
          <a:xfrm>
            <a:off x="6115520" y="3828960"/>
            <a:ext cx="4597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 </a:t>
            </a:r>
            <a:r>
              <a:rPr lang="en-US" altLang="ko-KR" dirty="0"/>
              <a:t>DB – </a:t>
            </a:r>
            <a:r>
              <a:rPr lang="ko-KR" altLang="en-US" dirty="0"/>
              <a:t>사용자 정보를 저장하는 </a:t>
            </a:r>
            <a:r>
              <a:rPr lang="ko-KR" altLang="en-US" dirty="0" err="1"/>
              <a:t>액터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6AB1BF-2182-D588-5790-AF5648412BE8}"/>
              </a:ext>
            </a:extLst>
          </p:cNvPr>
          <p:cNvSpPr txBox="1"/>
          <p:nvPr/>
        </p:nvSpPr>
        <p:spPr>
          <a:xfrm>
            <a:off x="6115520" y="4546380"/>
            <a:ext cx="4270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 </a:t>
            </a:r>
            <a:r>
              <a:rPr lang="en-US" altLang="ko-KR" dirty="0"/>
              <a:t>DB – </a:t>
            </a:r>
            <a:r>
              <a:rPr lang="ko-KR" altLang="en-US" dirty="0"/>
              <a:t>의류 정보를 저장하는 </a:t>
            </a:r>
            <a:r>
              <a:rPr lang="ko-KR" altLang="en-US" dirty="0" err="1"/>
              <a:t>액터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1FD78C-0342-FA02-056E-ADEFBF5B3007}"/>
              </a:ext>
            </a:extLst>
          </p:cNvPr>
          <p:cNvSpPr txBox="1"/>
          <p:nvPr/>
        </p:nvSpPr>
        <p:spPr>
          <a:xfrm>
            <a:off x="6115519" y="5263800"/>
            <a:ext cx="4597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날씨 시스템 </a:t>
            </a:r>
            <a:r>
              <a:rPr lang="en-US" altLang="ko-KR" dirty="0"/>
              <a:t>– </a:t>
            </a:r>
            <a:r>
              <a:rPr lang="ko-KR" altLang="en-US" dirty="0"/>
              <a:t>날씨 정보를 제공하는 </a:t>
            </a:r>
            <a:r>
              <a:rPr lang="ko-KR" altLang="en-US" dirty="0" err="1"/>
              <a:t>액터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644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rgbClr val="7888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요구사항 분석</a:t>
            </a:r>
            <a:endParaRPr lang="ko-KR" altLang="en-US" sz="1400" dirty="0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rgbClr val="515B53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01C8359-D2B7-D46A-0DD6-3BCD1A22A5BA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rgbClr val="7888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0219-6769-392B-D232-8F544F4BD497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유스케이스</a:t>
            </a:r>
            <a:r>
              <a:rPr lang="ko-KR" altLang="en-US" sz="1400" dirty="0"/>
              <a:t> 목록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6EF79-673A-8278-6616-59D9BA29350A}"/>
              </a:ext>
            </a:extLst>
          </p:cNvPr>
          <p:cNvSpPr txBox="1"/>
          <p:nvPr/>
        </p:nvSpPr>
        <p:spPr>
          <a:xfrm>
            <a:off x="1267201" y="1354362"/>
            <a:ext cx="3865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/>
              <a:t>유스케이스</a:t>
            </a:r>
            <a:r>
              <a:rPr lang="ko-KR" altLang="en-US" sz="3200" dirty="0"/>
              <a:t> 목록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B1A2EB-5214-FEA4-B758-0D15B7C7BF43}"/>
              </a:ext>
            </a:extLst>
          </p:cNvPr>
          <p:cNvSpPr txBox="1"/>
          <p:nvPr/>
        </p:nvSpPr>
        <p:spPr>
          <a:xfrm>
            <a:off x="1596044" y="2457441"/>
            <a:ext cx="9526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 데이터 삽입 </a:t>
            </a:r>
            <a:r>
              <a:rPr lang="en-US" altLang="ko-KR" dirty="0"/>
              <a:t>(</a:t>
            </a:r>
            <a:r>
              <a:rPr lang="ko-KR" altLang="en-US" dirty="0"/>
              <a:t>필수 정보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바탕" panose="02030600000101010101" pitchFamily="18" charset="-127"/>
              </a:rPr>
              <a:t>의류 데이터를 이름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바탕" panose="02030600000101010101" pitchFamily="18" charset="-127"/>
              </a:rPr>
              <a:t>카테고리와 함께 목록에 추가한다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6202C-6011-B536-8BA5-DDB98DFD7F30}"/>
              </a:ext>
            </a:extLst>
          </p:cNvPr>
          <p:cNvSpPr txBox="1"/>
          <p:nvPr/>
        </p:nvSpPr>
        <p:spPr>
          <a:xfrm>
            <a:off x="1596044" y="3335937"/>
            <a:ext cx="9997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 데이터 삽입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선택 정보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사진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: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바탕" panose="02030600000101010101" pitchFamily="18" charset="-127"/>
              </a:rPr>
              <a:t>의류 데이터를 사진과 함께 목록에 추가한다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A03D91-5553-F9F2-721C-C082C24195FD}"/>
              </a:ext>
            </a:extLst>
          </p:cNvPr>
          <p:cNvSpPr txBox="1"/>
          <p:nvPr/>
        </p:nvSpPr>
        <p:spPr>
          <a:xfrm>
            <a:off x="1596044" y="4199783"/>
            <a:ext cx="9891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 데이터 삽입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선택 정보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태그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:</a:t>
            </a:r>
            <a:r>
              <a:rPr lang="en-US" altLang="ko-KR" dirty="0"/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바탕" panose="02030600000101010101" pitchFamily="18" charset="-127"/>
              </a:rPr>
              <a:t>의류 데이터를 태그와 함께 목록에 추가한다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AC5A46-1F40-08D2-C44B-059D07D70C23}"/>
              </a:ext>
            </a:extLst>
          </p:cNvPr>
          <p:cNvSpPr txBox="1"/>
          <p:nvPr/>
        </p:nvSpPr>
        <p:spPr>
          <a:xfrm>
            <a:off x="1596045" y="5008039"/>
            <a:ext cx="9997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의류 데이터 제거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ea typeface="바탕" panose="02030600000101010101" pitchFamily="18" charset="-127"/>
              </a:rPr>
              <a:t>:</a:t>
            </a:r>
            <a:r>
              <a:rPr lang="en-US" altLang="ko-KR" dirty="0"/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바탕" panose="02030600000101010101" pitchFamily="18" charset="-127"/>
              </a:rPr>
              <a:t>선택한 의류 데이터를 목록에서 제거한다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5551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67F29F-659A-D08B-1DDE-58C8323A1935}"/>
              </a:ext>
            </a:extLst>
          </p:cNvPr>
          <p:cNvSpPr/>
          <p:nvPr/>
        </p:nvSpPr>
        <p:spPr>
          <a:xfrm>
            <a:off x="863933" y="799260"/>
            <a:ext cx="109970" cy="100505"/>
          </a:xfrm>
          <a:prstGeom prst="rect">
            <a:avLst/>
          </a:prstGeom>
          <a:noFill/>
          <a:ln w="19050">
            <a:solidFill>
              <a:srgbClr val="7888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DC525-B7A6-95C4-6804-CB9594A1F17A}"/>
              </a:ext>
            </a:extLst>
          </p:cNvPr>
          <p:cNvSpPr txBox="1"/>
          <p:nvPr/>
        </p:nvSpPr>
        <p:spPr>
          <a:xfrm>
            <a:off x="973904" y="695625"/>
            <a:ext cx="14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요구사항 분석</a:t>
            </a:r>
            <a:endParaRPr lang="ko-KR" altLang="en-US" sz="1400" dirty="0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2CBEDB1-C072-EE61-7248-9B4546A22A53}"/>
              </a:ext>
            </a:extLst>
          </p:cNvPr>
          <p:cNvSpPr/>
          <p:nvPr/>
        </p:nvSpPr>
        <p:spPr>
          <a:xfrm>
            <a:off x="163628" y="163629"/>
            <a:ext cx="11858325" cy="6535554"/>
          </a:xfrm>
          <a:prstGeom prst="flowChartProcess">
            <a:avLst/>
          </a:prstGeom>
          <a:noFill/>
          <a:ln w="19050">
            <a:solidFill>
              <a:srgbClr val="515B53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01C8359-D2B7-D46A-0DD6-3BCD1A22A5BA}"/>
              </a:ext>
            </a:extLst>
          </p:cNvPr>
          <p:cNvSpPr/>
          <p:nvPr/>
        </p:nvSpPr>
        <p:spPr>
          <a:xfrm>
            <a:off x="9684396" y="799260"/>
            <a:ext cx="109970" cy="100505"/>
          </a:xfrm>
          <a:prstGeom prst="rect">
            <a:avLst/>
          </a:prstGeom>
          <a:noFill/>
          <a:ln w="19050">
            <a:solidFill>
              <a:srgbClr val="7888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0219-6769-392B-D232-8F544F4BD497}"/>
              </a:ext>
            </a:extLst>
          </p:cNvPr>
          <p:cNvSpPr txBox="1"/>
          <p:nvPr/>
        </p:nvSpPr>
        <p:spPr>
          <a:xfrm>
            <a:off x="9794367" y="695625"/>
            <a:ext cx="16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유스케이스</a:t>
            </a:r>
            <a:r>
              <a:rPr lang="ko-KR" altLang="en-US" sz="1400" dirty="0"/>
              <a:t> 목록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6EF79-673A-8278-6616-59D9BA29350A}"/>
              </a:ext>
            </a:extLst>
          </p:cNvPr>
          <p:cNvSpPr txBox="1"/>
          <p:nvPr/>
        </p:nvSpPr>
        <p:spPr>
          <a:xfrm>
            <a:off x="1267201" y="1354362"/>
            <a:ext cx="3865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/>
              <a:t>유스케이스</a:t>
            </a:r>
            <a:r>
              <a:rPr lang="ko-KR" altLang="en-US" sz="3200" dirty="0"/>
              <a:t> 목록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B1A2EB-5214-FEA4-B758-0D15B7C7BF43}"/>
              </a:ext>
            </a:extLst>
          </p:cNvPr>
          <p:cNvSpPr txBox="1"/>
          <p:nvPr/>
        </p:nvSpPr>
        <p:spPr>
          <a:xfrm>
            <a:off x="1594450" y="3284211"/>
            <a:ext cx="9526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  <a:cs typeface="맑은 고딕 Semilight" panose="020B0502040204020203" pitchFamily="50" charset="-127"/>
              </a:rPr>
              <a:t>의류 카테고리 수정</a:t>
            </a:r>
            <a:r>
              <a:rPr lang="ko-KR" altLang="en-US" kern="0" dirty="0">
                <a:solidFill>
                  <a:srgbClr val="000000"/>
                </a:solidFill>
                <a:latin typeface="+mn-ea"/>
                <a:cs typeface="맑은 고딕 Semilight" panose="020B0502040204020203" pitchFamily="50" charset="-127"/>
              </a:rPr>
              <a:t> </a:t>
            </a:r>
            <a:r>
              <a:rPr lang="en-US" altLang="ko-KR" dirty="0"/>
              <a:t>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바탕" panose="02030600000101010101" pitchFamily="18" charset="-127"/>
              </a:rPr>
              <a:t>선택한 의류의 카테고리 정보를 수정한다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6202C-6011-B536-8BA5-DDB98DFD7F30}"/>
              </a:ext>
            </a:extLst>
          </p:cNvPr>
          <p:cNvSpPr txBox="1"/>
          <p:nvPr/>
        </p:nvSpPr>
        <p:spPr>
          <a:xfrm>
            <a:off x="1594450" y="4191311"/>
            <a:ext cx="9997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 사진 수정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: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선택한 의류의 사진을 수정한다</a:t>
            </a:r>
            <a:r>
              <a:rPr lang="en-US" altLang="ko-KR" kern="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A03D91-5553-F9F2-721C-C082C24195FD}"/>
              </a:ext>
            </a:extLst>
          </p:cNvPr>
          <p:cNvSpPr txBox="1"/>
          <p:nvPr/>
        </p:nvSpPr>
        <p:spPr>
          <a:xfrm>
            <a:off x="1594450" y="5043489"/>
            <a:ext cx="9891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 태그 수정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:</a:t>
            </a:r>
            <a:r>
              <a:rPr lang="en-US" altLang="ko-KR" dirty="0"/>
              <a:t> </a:t>
            </a:r>
            <a:r>
              <a:rPr lang="ko-KR" altLang="en-US" kern="0" dirty="0">
                <a:solidFill>
                  <a:srgbClr val="000000"/>
                </a:solidFill>
                <a:ea typeface="바탕" panose="02030600000101010101" pitchFamily="18" charset="-127"/>
              </a:rPr>
              <a:t>선택한 의류의 태그 정보를 수정한다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B02D30-42A1-54B1-61C2-0FE1006C01DA}"/>
              </a:ext>
            </a:extLst>
          </p:cNvPr>
          <p:cNvSpPr txBox="1"/>
          <p:nvPr/>
        </p:nvSpPr>
        <p:spPr>
          <a:xfrm>
            <a:off x="1594450" y="2429788"/>
            <a:ext cx="9891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의류 이름 수정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바탕" panose="02030600000101010101" pitchFamily="18" charset="-127"/>
              </a:rPr>
              <a:t>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바탕" panose="02030600000101010101" pitchFamily="18" charset="-127"/>
              </a:rPr>
              <a:t>선택한 의류의 이름 정보를 수정한다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76145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519</Words>
  <Application>Microsoft Office PowerPoint</Application>
  <PresentationFormat>와이드스크린</PresentationFormat>
  <Paragraphs>142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맑은 고딕</vt:lpstr>
      <vt:lpstr>바탕</vt:lpstr>
      <vt:lpstr>Arial</vt:lpstr>
      <vt:lpstr>Office 테마</vt:lpstr>
      <vt:lpstr>Hanger</vt:lpstr>
      <vt:lpstr>Hanger</vt:lpstr>
      <vt:lpstr>Hanger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Hanger</dc:title>
  <dc:creator>고명세</dc:creator>
  <cp:lastModifiedBy>원민 이</cp:lastModifiedBy>
  <cp:revision>27</cp:revision>
  <dcterms:created xsi:type="dcterms:W3CDTF">2022-06-08T03:03:09Z</dcterms:created>
  <dcterms:modified xsi:type="dcterms:W3CDTF">2022-06-12T04:13:01Z</dcterms:modified>
</cp:coreProperties>
</file>